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6" r:id="rId2"/>
    <p:sldId id="257" r:id="rId3"/>
    <p:sldId id="258" r:id="rId4"/>
    <p:sldId id="264" r:id="rId5"/>
    <p:sldId id="260" r:id="rId6"/>
    <p:sldId id="263" r:id="rId7"/>
    <p:sldId id="272" r:id="rId8"/>
    <p:sldId id="266" r:id="rId9"/>
    <p:sldId id="273" r:id="rId10"/>
    <p:sldId id="267" r:id="rId11"/>
    <p:sldId id="268" r:id="rId12"/>
    <p:sldId id="274" r:id="rId13"/>
    <p:sldId id="275" r:id="rId14"/>
    <p:sldId id="276" r:id="rId15"/>
    <p:sldId id="269" r:id="rId16"/>
    <p:sldId id="271" r:id="rId17"/>
    <p:sldId id="259" r:id="rId18"/>
    <p:sldId id="277" r:id="rId19"/>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5" autoAdjust="0"/>
    <p:restoredTop sz="94660"/>
  </p:normalViewPr>
  <p:slideViewPr>
    <p:cSldViewPr>
      <p:cViewPr varScale="1">
        <p:scale>
          <a:sx n="41" d="100"/>
          <a:sy n="41" d="100"/>
        </p:scale>
        <p:origin x="33" y="1614"/>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065BC5F-9DE2-894B-A149-7D348E338E3D}" type="datetime1">
              <a:rPr lang="nb-NO"/>
              <a:pPr>
                <a:defRPr/>
              </a:pPr>
              <a:t>28.09.2020</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7239727-5715-0E45-B1C4-815F05AE3369}" type="slidenum">
              <a:rPr lang="nb-NO"/>
              <a:pPr>
                <a:defRPr/>
              </a:pPr>
              <a:t>‹#›</a:t>
            </a:fld>
            <a:endParaRPr lang="nb-NO"/>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E9B823E-414F-0146-A4A7-A92155090D4A}" type="datetime1">
              <a:rPr lang="nb-NO"/>
              <a:pPr>
                <a:defRPr/>
              </a:pPr>
              <a:t>28.09.2020</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B5A9284-160E-3647-BDE8-A965B8E3D646}" type="slidenum">
              <a:rPr lang="nb-NO"/>
              <a:pPr>
                <a:defRPr/>
              </a:pPr>
              <a:t>‹#›</a:t>
            </a:fld>
            <a:endParaRPr lang="nb-NO"/>
          </a:p>
        </p:txBody>
      </p:sp>
    </p:spTree>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2362200"/>
            <a:ext cx="7315200" cy="685800"/>
          </a:xfrm>
        </p:spPr>
        <p:txBody>
          <a:bodyPr anchor="b"/>
          <a:lstStyle>
            <a:lvl1pPr>
              <a:defRPr sz="2000">
                <a:solidFill>
                  <a:schemeClr val="bg2"/>
                </a:solidFill>
              </a:defRPr>
            </a:lvl1pPr>
          </a:lstStyle>
          <a:p>
            <a:r>
              <a:rPr lang="en-US" smtClean="0"/>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a:defRPr/>
            </a:pPr>
            <a:fld id="{48BA70D8-7E08-8944-871A-C534CCC04867}" type="slidenum">
              <a:rPr lang="nb-NO"/>
              <a:pPr>
                <a:defRPr/>
              </a:pPr>
              <a:t>‹#›</a:t>
            </a:fld>
            <a:endParaRPr lang="nb-NO"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a:defRPr/>
            </a:pPr>
            <a:fld id="{A54929EB-3B9F-C549-A858-EF8052E95BA5}" type="datetime1">
              <a:rPr lang="nb-NO"/>
              <a:pPr>
                <a:defRPr/>
              </a:pPr>
              <a:t>28.09.2020</a:t>
            </a:fld>
            <a:endParaRPr lang="nb-NO" dirty="0"/>
          </a:p>
        </p:txBody>
      </p:sp>
      <p:pic>
        <p:nvPicPr>
          <p:cNvPr id="1031" name="Picture 10" descr="JUS_IFP_A.png"/>
          <p:cNvPicPr>
            <a:picLocks noChangeAspect="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304800" y="228600"/>
            <a:ext cx="2349500"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lovdata.no/pro/#reference/NS-340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gif"/><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5"/>
          <p:cNvSpPr>
            <a:spLocks noGrp="1"/>
          </p:cNvSpPr>
          <p:nvPr>
            <p:ph type="ctrTitle" sz="quarter"/>
          </p:nvPr>
        </p:nvSpPr>
        <p:spPr/>
        <p:txBody>
          <a:bodyPr/>
          <a:lstStyle/>
          <a:p>
            <a:pPr eaLnBrk="1" hangingPunct="1"/>
            <a:r>
              <a:rPr lang="nb-NO" dirty="0" smtClean="0"/>
              <a:t>Film 8</a:t>
            </a:r>
            <a:endParaRPr lang="nb-NO" dirty="0"/>
          </a:p>
        </p:txBody>
      </p:sp>
      <p:sp>
        <p:nvSpPr>
          <p:cNvPr id="15363" name="Subtitle 6"/>
          <p:cNvSpPr>
            <a:spLocks noGrp="1"/>
          </p:cNvSpPr>
          <p:nvPr>
            <p:ph type="subTitle" sz="quarter" idx="1"/>
          </p:nvPr>
        </p:nvSpPr>
        <p:spPr/>
        <p:txBody>
          <a:bodyPr/>
          <a:lstStyle/>
          <a:p>
            <a:pPr eaLnBrk="1" hangingPunct="1"/>
            <a:r>
              <a:rPr lang="nb-NO" dirty="0" smtClean="0">
                <a:latin typeface="Arial" charset="0"/>
                <a:ea typeface="Arial" charset="0"/>
                <a:cs typeface="Arial" charset="0"/>
              </a:rPr>
              <a:t>Skyldnerens kontraktsportefølje</a:t>
            </a:r>
            <a:endParaRPr lang="nb-NO" dirty="0">
              <a:latin typeface="Arial" charset="0"/>
              <a:ea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720080"/>
          </a:xfrm>
        </p:spPr>
        <p:txBody>
          <a:bodyPr/>
          <a:lstStyle/>
          <a:p>
            <a:r>
              <a:rPr lang="nb-NO" dirty="0" smtClean="0"/>
              <a:t>§ 7-3 (2) unntaket «avtalens art»</a:t>
            </a:r>
            <a:endParaRPr lang="nb-NO" dirty="0"/>
          </a:p>
        </p:txBody>
      </p:sp>
      <p:sp>
        <p:nvSpPr>
          <p:cNvPr id="3" name="Content Placeholder 2"/>
          <p:cNvSpPr>
            <a:spLocks noGrp="1"/>
          </p:cNvSpPr>
          <p:nvPr>
            <p:ph idx="1"/>
          </p:nvPr>
        </p:nvSpPr>
        <p:spPr>
          <a:xfrm>
            <a:off x="990600" y="1340768"/>
            <a:ext cx="7696200" cy="4755232"/>
          </a:xfrm>
        </p:spPr>
        <p:txBody>
          <a:bodyPr/>
          <a:lstStyle/>
          <a:p>
            <a:pPr marL="0" indent="0">
              <a:buNone/>
            </a:pPr>
            <a:r>
              <a:rPr lang="nb-NO" sz="1800" dirty="0" smtClean="0"/>
              <a:t>«Bestemmelsene </a:t>
            </a:r>
            <a:r>
              <a:rPr lang="nb-NO" sz="1800" dirty="0"/>
              <a:t>i foregående ledd griper ikke inn i den annen parts rett til å påberope insolvensen</a:t>
            </a:r>
            <a:r>
              <a:rPr lang="nb-NO" sz="1800" baseline="30000" dirty="0"/>
              <a:t>​4</a:t>
            </a:r>
            <a:r>
              <a:rPr lang="nb-NO" sz="1800" dirty="0"/>
              <a:t> som opphørsgrunn etter avtalens art.</a:t>
            </a:r>
            <a:r>
              <a:rPr lang="nb-NO" sz="1800" baseline="30000" dirty="0"/>
              <a:t>​5</a:t>
            </a:r>
            <a:r>
              <a:rPr lang="nb-NO" sz="1800" dirty="0"/>
              <a:t> Avtalebestemmelse som gir den annen part en videre adgang til å heve på grunn av skyldnerens insolvens, er ikke bindende for </a:t>
            </a:r>
            <a:r>
              <a:rPr lang="nb-NO" sz="1800" dirty="0" smtClean="0"/>
              <a:t>boet»</a:t>
            </a:r>
          </a:p>
          <a:p>
            <a:pPr marL="0" indent="0">
              <a:buNone/>
            </a:pPr>
            <a:endParaRPr lang="nb-NO" sz="1800" dirty="0"/>
          </a:p>
          <a:p>
            <a:pPr>
              <a:buFontTx/>
              <a:buChar char="-"/>
            </a:pPr>
            <a:r>
              <a:rPr lang="nb-NO" sz="1800" dirty="0" smtClean="0"/>
              <a:t>Spesialregel av rettsforholdets «egenart» i § 7-1. NOU 1972:20 side 313 nevner:</a:t>
            </a:r>
          </a:p>
          <a:p>
            <a:pPr>
              <a:buFontTx/>
              <a:buChar char="-"/>
            </a:pPr>
            <a:r>
              <a:rPr lang="nb-NO" sz="1800" dirty="0" smtClean="0"/>
              <a:t>Kredittavtaler, nå lovfestet i </a:t>
            </a:r>
            <a:r>
              <a:rPr lang="nb-NO" sz="1800" dirty="0" err="1" smtClean="0"/>
              <a:t>finansavtl</a:t>
            </a:r>
            <a:r>
              <a:rPr lang="nb-NO" sz="1800" dirty="0" smtClean="0"/>
              <a:t> § 52 (1) b. </a:t>
            </a:r>
          </a:p>
          <a:p>
            <a:pPr>
              <a:buFontTx/>
              <a:buChar char="-"/>
            </a:pPr>
            <a:r>
              <a:rPr lang="nb-NO" sz="1800" dirty="0" smtClean="0"/>
              <a:t>Kausjonsavtaler, nå lovfestet i finansavtaleloven § 69 (2) annet punkt. Og § 71 (5).</a:t>
            </a:r>
          </a:p>
          <a:p>
            <a:pPr>
              <a:buFontTx/>
              <a:buChar char="-"/>
            </a:pPr>
            <a:r>
              <a:rPr lang="nb-NO" sz="1800" dirty="0" smtClean="0"/>
              <a:t>Avtaler om opprettelse av selskaper, nå lovfestet, sel § 2-36 a. </a:t>
            </a:r>
          </a:p>
          <a:p>
            <a:pPr marL="0" indent="0">
              <a:buNone/>
            </a:pPr>
            <a:endParaRPr lang="nb-NO" sz="1800" dirty="0"/>
          </a:p>
        </p:txBody>
      </p:sp>
    </p:spTree>
    <p:extLst>
      <p:ext uri="{BB962C8B-B14F-4D97-AF65-F5344CB8AC3E}">
        <p14:creationId xmlns:p14="http://schemas.microsoft.com/office/powerpoint/2010/main" val="3063395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432048"/>
          </a:xfrm>
        </p:spPr>
        <p:txBody>
          <a:bodyPr/>
          <a:lstStyle/>
          <a:p>
            <a:r>
              <a:rPr lang="nb-NO" sz="2000" dirty="0" smtClean="0"/>
              <a:t>Typetilfeller</a:t>
            </a:r>
            <a:endParaRPr lang="nb-NO" sz="2000" dirty="0"/>
          </a:p>
        </p:txBody>
      </p:sp>
      <p:sp>
        <p:nvSpPr>
          <p:cNvPr id="3" name="Content Placeholder 2"/>
          <p:cNvSpPr>
            <a:spLocks noGrp="1"/>
          </p:cNvSpPr>
          <p:nvPr>
            <p:ph idx="1"/>
          </p:nvPr>
        </p:nvSpPr>
        <p:spPr>
          <a:xfrm>
            <a:off x="990600" y="908720"/>
            <a:ext cx="7696200" cy="6552728"/>
          </a:xfrm>
        </p:spPr>
        <p:txBody>
          <a:bodyPr/>
          <a:lstStyle/>
          <a:p>
            <a:r>
              <a:rPr lang="nb-NO" sz="2000" dirty="0" smtClean="0"/>
              <a:t>Langsiktige avtaler, og avtaler som forutsetter store fremtidige utbetalinger, NOU 1972:20 side 313:</a:t>
            </a:r>
          </a:p>
          <a:p>
            <a:pPr marL="0" indent="0">
              <a:buNone/>
            </a:pPr>
            <a:r>
              <a:rPr lang="nb-NO" sz="2000" dirty="0" smtClean="0"/>
              <a:t>«</a:t>
            </a:r>
            <a:r>
              <a:rPr lang="nb-NO" sz="2000" dirty="0"/>
              <a:t>Med de regler om boets plikt til å stille sikkerhet og boets oppsigelsesadgang som er oppstillet i §§ 7-5 og 7-6, skulle det etter utkastet være mulig å gi boet en rasjonelt begrenset rett til å tre inn også i kontrakter av disse </a:t>
            </a:r>
            <a:r>
              <a:rPr lang="nb-NO" sz="2000" dirty="0" smtClean="0"/>
              <a:t>typer».</a:t>
            </a:r>
          </a:p>
          <a:p>
            <a:pPr marL="0" indent="0">
              <a:buNone/>
            </a:pPr>
            <a:r>
              <a:rPr lang="nb-NO" sz="2000" dirty="0" smtClean="0"/>
              <a:t> </a:t>
            </a:r>
          </a:p>
          <a:p>
            <a:r>
              <a:rPr lang="nb-NO" sz="2000" dirty="0" smtClean="0"/>
              <a:t>Avtaler som ikke er overdragelige, f. eks lisensavtaler: </a:t>
            </a:r>
            <a:r>
              <a:rPr lang="nb-NO" sz="2000" dirty="0" err="1" smtClean="0"/>
              <a:t>patentl</a:t>
            </a:r>
            <a:r>
              <a:rPr lang="nb-NO" sz="2000" dirty="0" smtClean="0"/>
              <a:t> § 43, </a:t>
            </a:r>
            <a:r>
              <a:rPr lang="nb-NO" sz="2000" dirty="0" err="1" smtClean="0"/>
              <a:t>vml</a:t>
            </a:r>
            <a:r>
              <a:rPr lang="nb-NO" sz="2000" dirty="0" smtClean="0"/>
              <a:t> § 54.</a:t>
            </a:r>
          </a:p>
          <a:p>
            <a:pPr marL="0" indent="0">
              <a:buNone/>
            </a:pPr>
            <a:r>
              <a:rPr lang="nb-NO" sz="2000" dirty="0" smtClean="0"/>
              <a:t>NOU 1972:20 side 313: «Et </a:t>
            </a:r>
            <a:r>
              <a:rPr lang="nb-NO" sz="2000" dirty="0"/>
              <a:t>lov- eller avtalebestemt forbud mot overdragelse behøver imidlertid ikke å innebære at kontraktens «art» utelukker boet fra å tre inn, jfr. </a:t>
            </a:r>
            <a:r>
              <a:rPr lang="nb-NO" sz="2000" i="1" dirty="0"/>
              <a:t>Brækhus</a:t>
            </a:r>
            <a:r>
              <a:rPr lang="nb-NO" sz="2000" dirty="0"/>
              <a:t> II s. 170. Og en avtaleklausul som utelukkende eller i hovedsak tar sikte på å regulere forholdet til partenes kreditorer, er ikke bindende for boet, jfr. nærværende ledds annet punktum og bemerkningene foran til § </a:t>
            </a:r>
            <a:r>
              <a:rPr lang="nb-NO" sz="2000" dirty="0" smtClean="0"/>
              <a:t>7-1»</a:t>
            </a:r>
          </a:p>
        </p:txBody>
      </p:sp>
    </p:spTree>
    <p:extLst>
      <p:ext uri="{BB962C8B-B14F-4D97-AF65-F5344CB8AC3E}">
        <p14:creationId xmlns:p14="http://schemas.microsoft.com/office/powerpoint/2010/main" val="1112932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504056"/>
          </a:xfrm>
        </p:spPr>
        <p:txBody>
          <a:bodyPr/>
          <a:lstStyle/>
          <a:p>
            <a:r>
              <a:rPr lang="nb-NO" dirty="0" smtClean="0"/>
              <a:t>Typetilfelle hevingsklausul</a:t>
            </a:r>
            <a:endParaRPr lang="nb-NO" dirty="0"/>
          </a:p>
        </p:txBody>
      </p:sp>
      <p:sp>
        <p:nvSpPr>
          <p:cNvPr id="3" name="Content Placeholder 2"/>
          <p:cNvSpPr>
            <a:spLocks noGrp="1"/>
          </p:cNvSpPr>
          <p:nvPr>
            <p:ph idx="1"/>
          </p:nvPr>
        </p:nvSpPr>
        <p:spPr>
          <a:xfrm>
            <a:off x="990600" y="1052736"/>
            <a:ext cx="7696200" cy="5976664"/>
          </a:xfrm>
        </p:spPr>
        <p:txBody>
          <a:bodyPr/>
          <a:lstStyle/>
          <a:p>
            <a:r>
              <a:rPr lang="nb-NO" sz="2400" dirty="0"/>
              <a:t>Entrepriseavtaler</a:t>
            </a:r>
            <a:r>
              <a:rPr lang="nb-NO" sz="2400" dirty="0" smtClean="0"/>
              <a:t>:</a:t>
            </a:r>
          </a:p>
          <a:p>
            <a:pPr>
              <a:buFontTx/>
              <a:buChar char="-"/>
            </a:pPr>
            <a:r>
              <a:rPr lang="nb-NO" sz="2400" dirty="0" smtClean="0"/>
              <a:t>Teori: </a:t>
            </a:r>
            <a:r>
              <a:rPr lang="nb-NO" sz="2400" dirty="0"/>
              <a:t>Arvesen, Marthinussen og Giverholt (2014) side </a:t>
            </a:r>
            <a:r>
              <a:rPr lang="nb-NO" sz="2400" dirty="0" smtClean="0"/>
              <a:t>479 om NS 8406: Konkurs er en relevant bristende forutsetning som følge av risikoen for økonomisk tap.</a:t>
            </a:r>
            <a:endParaRPr lang="nb-NO" sz="2400" dirty="0"/>
          </a:p>
          <a:p>
            <a:pPr marL="0" indent="0">
              <a:buNone/>
            </a:pPr>
            <a:r>
              <a:rPr lang="nb-NO" sz="2400" dirty="0"/>
              <a:t>- NOU 1972:20 side 310</a:t>
            </a:r>
            <a:r>
              <a:rPr lang="nb-NO" sz="2400" dirty="0" smtClean="0"/>
              <a:t>, entreprisekontraker er </a:t>
            </a:r>
            <a:r>
              <a:rPr lang="nb-NO" sz="2400" dirty="0"/>
              <a:t>en av de generelle kontraktstyper </a:t>
            </a:r>
            <a:r>
              <a:rPr lang="nb-NO" sz="2400" dirty="0" err="1"/>
              <a:t>kap</a:t>
            </a:r>
            <a:r>
              <a:rPr lang="nb-NO" sz="2400" dirty="0"/>
              <a:t>. 7 er utformet for.</a:t>
            </a:r>
          </a:p>
          <a:p>
            <a:pPr marL="0" indent="0">
              <a:buNone/>
            </a:pPr>
            <a:r>
              <a:rPr lang="nb-NO" sz="2400" dirty="0"/>
              <a:t>- Ot. </a:t>
            </a:r>
            <a:r>
              <a:rPr lang="nb-NO" sz="2400" dirty="0" smtClean="0"/>
              <a:t>Prp. Nr. 50 (1980-1981) side 183-184: </a:t>
            </a:r>
            <a:r>
              <a:rPr lang="nb-NO" sz="2400" dirty="0"/>
              <a:t>«reglene i </a:t>
            </a:r>
            <a:r>
              <a:rPr lang="nb-NO" sz="2400" dirty="0">
                <a:hlinkClick r:id="rId2"/>
              </a:rPr>
              <a:t>NS-3401</a:t>
            </a:r>
            <a:r>
              <a:rPr lang="nb-NO" sz="2400" dirty="0"/>
              <a:t> </a:t>
            </a:r>
            <a:r>
              <a:rPr lang="nb-NO" sz="2400" dirty="0" err="1"/>
              <a:t>pkt</a:t>
            </a:r>
            <a:r>
              <a:rPr lang="nb-NO" sz="2400" dirty="0"/>
              <a:t> 27.1 vil gjelde innen det regulerte område, og viser i denne forbindelse til reglene om unntak fra paragrafens første ledd på grunn av avtalens art. Unntaket innebærer i dette tilfellet at boet for å kunne tre inn må godtgjøre at det vil kunne fullføre arbeidet i samsvar med kontrakten»</a:t>
            </a:r>
          </a:p>
          <a:p>
            <a:endParaRPr lang="nb-NO" dirty="0"/>
          </a:p>
        </p:txBody>
      </p:sp>
    </p:spTree>
    <p:extLst>
      <p:ext uri="{BB962C8B-B14F-4D97-AF65-F5344CB8AC3E}">
        <p14:creationId xmlns:p14="http://schemas.microsoft.com/office/powerpoint/2010/main" val="1912107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502568"/>
          </a:xfrm>
        </p:spPr>
        <p:txBody>
          <a:bodyPr/>
          <a:lstStyle/>
          <a:p>
            <a:r>
              <a:rPr lang="nb-NO" dirty="0"/>
              <a:t>Typetilfelle hevingsklausul</a:t>
            </a:r>
          </a:p>
        </p:txBody>
      </p:sp>
      <p:sp>
        <p:nvSpPr>
          <p:cNvPr id="3" name="Content Placeholder 2"/>
          <p:cNvSpPr>
            <a:spLocks noGrp="1"/>
          </p:cNvSpPr>
          <p:nvPr>
            <p:ph idx="1"/>
          </p:nvPr>
        </p:nvSpPr>
        <p:spPr>
          <a:xfrm>
            <a:off x="990600" y="1412776"/>
            <a:ext cx="7696200" cy="4683224"/>
          </a:xfrm>
        </p:spPr>
        <p:txBody>
          <a:bodyPr/>
          <a:lstStyle/>
          <a:p>
            <a:r>
              <a:rPr lang="nb-NO" sz="1800" dirty="0" smtClean="0"/>
              <a:t>Petroleumskontrakter: </a:t>
            </a:r>
          </a:p>
          <a:p>
            <a:pPr marL="0" indent="0">
              <a:buNone/>
            </a:pPr>
            <a:r>
              <a:rPr lang="nb-NO" sz="1800" dirty="0"/>
              <a:t>Om petroleumskontrakter og vilkåret om «avtalens art». Kaasen 2013 side 674-675: </a:t>
            </a:r>
          </a:p>
          <a:p>
            <a:pPr marL="0" indent="0">
              <a:buNone/>
            </a:pPr>
            <a:r>
              <a:rPr lang="nb-NO" sz="1800" dirty="0"/>
              <a:t>«Dette vilkåret må anses tilfredsstilt. Så vel insolvensen som insolvensbehandlingen innebærer grunnleggende endringer i forutsetningene for kontraktsmessig oppfyllelse av leverandørens plikter: Ledelsen skiftes ut og virksomheten skal normalt avvikles over relativt kort tid – hvilket typisk vil føre til tap av nøkkelpersonell og mindre vektlegging av hensynet til kommersielt renommé. At dette generelt tillegges betydning, fremgår av at alle standard fabrikasjonskontrakter gjør leverandørens insolvens til hevingsgrunn. Dette kan i seg selv anses som uttrykk for hva som etter rettsoppfatning og praksis er «avtalens art… konklusjonen må etter dette være at selskapet uhindret av dl. § 7-3 kan heve på grunnlag av leverandørens insolvens».</a:t>
            </a:r>
          </a:p>
          <a:p>
            <a:pPr marL="0" indent="0">
              <a:buNone/>
            </a:pPr>
            <a:endParaRPr lang="nb-NO" sz="1800" dirty="0"/>
          </a:p>
          <a:p>
            <a:pPr marL="0" indent="0">
              <a:buNone/>
            </a:pPr>
            <a:r>
              <a:rPr lang="nb-NO" sz="1800" dirty="0"/>
              <a:t>Tilsvarende i tilvirkningskontrakter (2018) side 703-705 </a:t>
            </a:r>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2116737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2573" y="620688"/>
            <a:ext cx="7696200" cy="574576"/>
          </a:xfrm>
        </p:spPr>
        <p:txBody>
          <a:bodyPr/>
          <a:lstStyle/>
          <a:p>
            <a:r>
              <a:rPr lang="nb-NO" dirty="0" smtClean="0"/>
              <a:t>Typetilfelle hevingsklausul</a:t>
            </a:r>
            <a:endParaRPr lang="nb-NO" dirty="0"/>
          </a:p>
        </p:txBody>
      </p:sp>
      <p:sp>
        <p:nvSpPr>
          <p:cNvPr id="3" name="Content Placeholder 2"/>
          <p:cNvSpPr>
            <a:spLocks noGrp="1"/>
          </p:cNvSpPr>
          <p:nvPr>
            <p:ph idx="1"/>
          </p:nvPr>
        </p:nvSpPr>
        <p:spPr>
          <a:xfrm>
            <a:off x="990600" y="1195264"/>
            <a:ext cx="7696200" cy="4900736"/>
          </a:xfrm>
        </p:spPr>
        <p:txBody>
          <a:bodyPr/>
          <a:lstStyle/>
          <a:p>
            <a:r>
              <a:rPr lang="nb-NO" sz="2000" dirty="0" smtClean="0"/>
              <a:t>Rettskildefaktorer</a:t>
            </a:r>
          </a:p>
          <a:p>
            <a:pPr>
              <a:buFontTx/>
              <a:buChar char="-"/>
            </a:pPr>
            <a:r>
              <a:rPr lang="nb-NO" sz="2000" dirty="0" smtClean="0"/>
              <a:t>Deknl § 7-3 andre ledd siste punktum: «Avtalebestemmelser som gir den annen part en videre adgang til å heve på grunn av skyldnerens insolvens, er ikke bindene for boet.» </a:t>
            </a:r>
          </a:p>
          <a:p>
            <a:pPr marL="0" indent="0">
              <a:buNone/>
            </a:pPr>
            <a:r>
              <a:rPr lang="nb-NO" sz="2000" dirty="0" smtClean="0"/>
              <a:t>- NOU 1972:20 side 310-311, som slike klausuler: </a:t>
            </a:r>
          </a:p>
          <a:p>
            <a:pPr>
              <a:buFontTx/>
              <a:buChar char="-"/>
            </a:pPr>
            <a:r>
              <a:rPr lang="nb-NO" sz="2000" dirty="0" smtClean="0"/>
              <a:t>Andenæs side 211-212: «Liten grunn til å legge vekt på </a:t>
            </a:r>
            <a:r>
              <a:rPr lang="nb-NO" sz="2000" dirty="0" err="1" smtClean="0"/>
              <a:t>kontraktspraksis</a:t>
            </a:r>
            <a:r>
              <a:rPr lang="nb-NO" sz="2000" dirty="0" smtClean="0"/>
              <a:t> som rettskilde ved vurderingen av hva som følger av  «rettsforholdets egenart» eller «avtalens art»»</a:t>
            </a:r>
          </a:p>
          <a:p>
            <a:pPr>
              <a:buFontTx/>
              <a:buChar char="-"/>
            </a:pPr>
            <a:r>
              <a:rPr lang="nb-NO" sz="2000" dirty="0" smtClean="0"/>
              <a:t>Ernst Moe (2007) side 163: </a:t>
            </a:r>
            <a:r>
              <a:rPr lang="nb-NO" sz="2000" i="1" dirty="0" smtClean="0"/>
              <a:t>«</a:t>
            </a:r>
            <a:r>
              <a:rPr lang="nb-NO" sz="2000" i="1" dirty="0"/>
              <a:t>Har partene avtalt hvilke konsekvenser det skal få at det åpnes gjeldsforhandling eller konkurs hos skyldneren, vil ikke klausulen uten videre være gyldig overfor konkursboet</a:t>
            </a:r>
            <a:r>
              <a:rPr lang="nb-NO" sz="2000" i="1" dirty="0" smtClean="0"/>
              <a:t>.»</a:t>
            </a:r>
          </a:p>
          <a:p>
            <a:pPr>
              <a:buFontTx/>
              <a:buChar char="-"/>
            </a:pPr>
            <a:r>
              <a:rPr lang="nb-NO" sz="2000" i="1" dirty="0" smtClean="0"/>
              <a:t>Men: I etterkontrollen av konkurslovgivningen, </a:t>
            </a:r>
            <a:r>
              <a:rPr lang="en-US" sz="2000" dirty="0"/>
              <a:t>NOU 1993:16 s. </a:t>
            </a:r>
            <a:r>
              <a:rPr lang="en-US" sz="2000" dirty="0" smtClean="0"/>
              <a:t>115, </a:t>
            </a:r>
            <a:r>
              <a:rPr lang="en-US" sz="2000" dirty="0" err="1" smtClean="0"/>
              <a:t>hevingsklausul</a:t>
            </a:r>
            <a:r>
              <a:rPr lang="en-US" sz="2000" dirty="0" smtClean="0"/>
              <a:t> et moment </a:t>
            </a:r>
            <a:r>
              <a:rPr lang="en-US" sz="2000" dirty="0" err="1" smtClean="0"/>
              <a:t>til</a:t>
            </a:r>
            <a:r>
              <a:rPr lang="en-US" sz="2000" dirty="0" smtClean="0"/>
              <a:t> </a:t>
            </a:r>
            <a:r>
              <a:rPr lang="en-US" sz="2000" dirty="0" err="1" smtClean="0"/>
              <a:t>helhetsvurderingen</a:t>
            </a:r>
            <a:endParaRPr lang="nb-NO" sz="2000" dirty="0"/>
          </a:p>
        </p:txBody>
      </p:sp>
    </p:spTree>
    <p:extLst>
      <p:ext uri="{BB962C8B-B14F-4D97-AF65-F5344CB8AC3E}">
        <p14:creationId xmlns:p14="http://schemas.microsoft.com/office/powerpoint/2010/main" val="1583048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720080"/>
          </a:xfrm>
        </p:spPr>
        <p:txBody>
          <a:bodyPr/>
          <a:lstStyle/>
          <a:p>
            <a:r>
              <a:rPr lang="nb-NO" dirty="0" smtClean="0"/>
              <a:t>Når kommer unntaket «avtalens art» til anvendelse</a:t>
            </a:r>
            <a:endParaRPr lang="nb-NO" dirty="0"/>
          </a:p>
        </p:txBody>
      </p:sp>
      <p:sp>
        <p:nvSpPr>
          <p:cNvPr id="3" name="Content Placeholder 2"/>
          <p:cNvSpPr>
            <a:spLocks noGrp="1"/>
          </p:cNvSpPr>
          <p:nvPr>
            <p:ph idx="1"/>
          </p:nvPr>
        </p:nvSpPr>
        <p:spPr>
          <a:xfrm>
            <a:off x="990600" y="1196752"/>
            <a:ext cx="7696200" cy="5328592"/>
          </a:xfrm>
        </p:spPr>
        <p:txBody>
          <a:bodyPr/>
          <a:lstStyle/>
          <a:p>
            <a:endParaRPr lang="nb-NO" sz="1800" dirty="0" smtClean="0"/>
          </a:p>
          <a:p>
            <a:r>
              <a:rPr lang="nb-NO" sz="1800" dirty="0" smtClean="0"/>
              <a:t>Personlig oppfyllelse:</a:t>
            </a:r>
            <a:endParaRPr lang="nb-NO" sz="1800" dirty="0"/>
          </a:p>
          <a:p>
            <a:pPr marL="0" indent="0">
              <a:buNone/>
            </a:pPr>
            <a:r>
              <a:rPr lang="nb-NO" sz="1800" dirty="0" smtClean="0"/>
              <a:t>- Forutsetter en personlig oppfyllelse, på grunn av skyldnerens kvalifikasjoner/egenskaper</a:t>
            </a:r>
          </a:p>
          <a:p>
            <a:pPr marL="0" indent="0">
              <a:buNone/>
            </a:pPr>
            <a:r>
              <a:rPr lang="nb-NO" sz="1800" dirty="0" smtClean="0"/>
              <a:t>- Tvilstilfelle, jf. Brækhus: stab, der oppdraget skal løses av flere</a:t>
            </a:r>
          </a:p>
          <a:p>
            <a:pPr marL="0" indent="0">
              <a:buNone/>
            </a:pPr>
            <a:r>
              <a:rPr lang="nb-NO" sz="1800" dirty="0" smtClean="0"/>
              <a:t>- Hva med der det er lite igjen?</a:t>
            </a:r>
          </a:p>
          <a:p>
            <a:pPr marL="0" indent="0">
              <a:buNone/>
            </a:pPr>
            <a:r>
              <a:rPr lang="nb-NO" sz="1800" dirty="0" smtClean="0"/>
              <a:t>Brækhus mener «At oppdraget er relativt enkelt, og uten vanskelighet kan utføres av bobestyrer eller av en han engasjerer, gjør ikke noe fra eller til». </a:t>
            </a:r>
          </a:p>
          <a:p>
            <a:pPr>
              <a:buFontTx/>
              <a:buChar char="-"/>
            </a:pPr>
            <a:r>
              <a:rPr lang="nb-NO" sz="1800" dirty="0" smtClean="0"/>
              <a:t>Hva med der skyldner er villig til å oppfylle?</a:t>
            </a:r>
          </a:p>
          <a:p>
            <a:r>
              <a:rPr lang="nb-NO" sz="1800" dirty="0" smtClean="0"/>
              <a:t>Helhetsvurdering der</a:t>
            </a:r>
          </a:p>
          <a:p>
            <a:pPr>
              <a:buFontTx/>
              <a:buChar char="-"/>
            </a:pPr>
            <a:r>
              <a:rPr lang="nb-NO" sz="1800" dirty="0" smtClean="0"/>
              <a:t>Virkningen av inntreden («klart uheldige resultater», sml. </a:t>
            </a:r>
            <a:r>
              <a:rPr lang="nb-NO" sz="1800" dirty="0" err="1" smtClean="0"/>
              <a:t>nou</a:t>
            </a:r>
            <a:r>
              <a:rPr lang="nb-NO" sz="1800" dirty="0" smtClean="0"/>
              <a:t> 1972:20 side 310). F. eks bedriftshemmeligheter på avveie, jf. </a:t>
            </a:r>
            <a:r>
              <a:rPr lang="nb-NO" sz="1800" dirty="0" err="1" smtClean="0"/>
              <a:t>nou</a:t>
            </a:r>
            <a:r>
              <a:rPr lang="nb-NO" sz="1800" dirty="0" smtClean="0"/>
              <a:t> 1972:20 side 327.</a:t>
            </a:r>
          </a:p>
          <a:p>
            <a:pPr>
              <a:buFontTx/>
              <a:buChar char="-"/>
            </a:pPr>
            <a:r>
              <a:rPr lang="nb-NO" sz="1800" dirty="0" smtClean="0"/>
              <a:t>Boets mulighet til å oppfylle avtalen den vil tre inn i jf. Ot</a:t>
            </a:r>
            <a:r>
              <a:rPr lang="nb-NO" sz="1800" dirty="0"/>
              <a:t>. Prp. Nr. 50 (1980-1981) side </a:t>
            </a:r>
            <a:r>
              <a:rPr lang="nb-NO" sz="1800" dirty="0" smtClean="0"/>
              <a:t>183-184 om entreprisekontrakter og at boet må sannsynliggjøre at de kan oppfylle avtalen)</a:t>
            </a:r>
          </a:p>
        </p:txBody>
      </p:sp>
    </p:spTree>
    <p:extLst>
      <p:ext uri="{BB962C8B-B14F-4D97-AF65-F5344CB8AC3E}">
        <p14:creationId xmlns:p14="http://schemas.microsoft.com/office/powerpoint/2010/main" val="33225358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Virkningen av at boet ikke trer inn</a:t>
            </a:r>
            <a:endParaRPr lang="nb-NO" dirty="0"/>
          </a:p>
        </p:txBody>
      </p:sp>
      <p:sp>
        <p:nvSpPr>
          <p:cNvPr id="3" name="Content Placeholder 2"/>
          <p:cNvSpPr>
            <a:spLocks noGrp="1"/>
          </p:cNvSpPr>
          <p:nvPr>
            <p:ph idx="1"/>
          </p:nvPr>
        </p:nvSpPr>
        <p:spPr/>
        <p:txBody>
          <a:bodyPr/>
          <a:lstStyle/>
          <a:p>
            <a:r>
              <a:rPr lang="nb-NO" dirty="0" smtClean="0"/>
              <a:t>Heving § 7-7</a:t>
            </a:r>
          </a:p>
          <a:p>
            <a:r>
              <a:rPr lang="nb-NO" dirty="0" smtClean="0"/>
              <a:t>Erstatning, § 7-8</a:t>
            </a:r>
          </a:p>
          <a:p>
            <a:r>
              <a:rPr lang="nb-NO" dirty="0" smtClean="0"/>
              <a:t>Bare dividende. </a:t>
            </a:r>
            <a:endParaRPr lang="nb-NO" dirty="0"/>
          </a:p>
        </p:txBody>
      </p:sp>
    </p:spTree>
    <p:extLst>
      <p:ext uri="{BB962C8B-B14F-4D97-AF65-F5344CB8AC3E}">
        <p14:creationId xmlns:p14="http://schemas.microsoft.com/office/powerpoint/2010/main" val="3235218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430560"/>
          </a:xfrm>
        </p:spPr>
        <p:txBody>
          <a:bodyPr/>
          <a:lstStyle/>
          <a:p>
            <a:r>
              <a:rPr lang="nb-NO" dirty="0" smtClean="0"/>
              <a:t>Deknl § 7-12</a:t>
            </a:r>
            <a:endParaRPr lang="nb-NO" dirty="0"/>
          </a:p>
        </p:txBody>
      </p:sp>
      <p:sp>
        <p:nvSpPr>
          <p:cNvPr id="3" name="Content Placeholder 2"/>
          <p:cNvSpPr>
            <a:spLocks noGrp="1"/>
          </p:cNvSpPr>
          <p:nvPr>
            <p:ph idx="1"/>
          </p:nvPr>
        </p:nvSpPr>
        <p:spPr>
          <a:xfrm>
            <a:off x="329452" y="1273175"/>
            <a:ext cx="7696200" cy="5044752"/>
          </a:xfrm>
        </p:spPr>
        <p:txBody>
          <a:bodyPr/>
          <a:lstStyle/>
          <a:p>
            <a:pPr marL="0" indent="0">
              <a:buNone/>
            </a:pPr>
            <a:endParaRPr lang="nb-NO" dirty="0"/>
          </a:p>
          <a:p>
            <a:pPr marL="0" indent="0">
              <a:buNone/>
            </a:pPr>
            <a:endParaRPr lang="nb-NO" dirty="0" smtClean="0"/>
          </a:p>
          <a:p>
            <a:pPr marL="0" indent="0">
              <a:buNone/>
            </a:pPr>
            <a:endParaRPr lang="nb-NO" dirty="0" smtClean="0"/>
          </a:p>
          <a:p>
            <a:endParaRPr lang="nb-NO" dirty="0"/>
          </a:p>
          <a:p>
            <a:pPr marL="0" indent="0">
              <a:buNone/>
            </a:pPr>
            <a:endParaRPr lang="nb-NO" dirty="0"/>
          </a:p>
        </p:txBody>
      </p:sp>
      <p:sp>
        <p:nvSpPr>
          <p:cNvPr id="4" name="AutoShape 2" descr="Home - HMS Maskin"/>
          <p:cNvSpPr>
            <a:spLocks noChangeAspect="1" noChangeArrowheads="1"/>
          </p:cNvSpPr>
          <p:nvPr/>
        </p:nvSpPr>
        <p:spPr bwMode="auto">
          <a:xfrm>
            <a:off x="63500" y="-136525"/>
            <a:ext cx="26479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75856" y="2060848"/>
            <a:ext cx="1728192" cy="1122875"/>
          </a:xfrm>
          <a:prstGeom prst="rect">
            <a:avLst/>
          </a:prstGeom>
        </p:spPr>
      </p:pic>
      <p:cxnSp>
        <p:nvCxnSpPr>
          <p:cNvPr id="7" name="Straight Connector 6"/>
          <p:cNvCxnSpPr/>
          <p:nvPr/>
        </p:nvCxnSpPr>
        <p:spPr bwMode="auto">
          <a:xfrm flipV="1">
            <a:off x="5076056" y="2060848"/>
            <a:ext cx="504056"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43653" y="869669"/>
            <a:ext cx="1107182" cy="1190864"/>
          </a:xfrm>
          <a:prstGeom prst="rect">
            <a:avLst/>
          </a:prstGeom>
        </p:spPr>
      </p:pic>
      <p:sp>
        <p:nvSpPr>
          <p:cNvPr id="9" name="AutoShape 4" descr="Én pasient – 17 ulike piller - Vårt Land"/>
          <p:cNvSpPr>
            <a:spLocks noChangeAspect="1" noChangeArrowheads="1"/>
          </p:cNvSpPr>
          <p:nvPr/>
        </p:nvSpPr>
        <p:spPr bwMode="auto">
          <a:xfrm>
            <a:off x="63500" y="-136525"/>
            <a:ext cx="3257550" cy="1409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10" name="Picture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91064" y="2193201"/>
            <a:ext cx="2267744" cy="1248679"/>
          </a:xfrm>
          <a:prstGeom prst="rect">
            <a:avLst/>
          </a:prstGeom>
        </p:spPr>
      </p:pic>
      <p:cxnSp>
        <p:nvCxnSpPr>
          <p:cNvPr id="12" name="Straight Connector 11"/>
          <p:cNvCxnSpPr/>
          <p:nvPr/>
        </p:nvCxnSpPr>
        <p:spPr bwMode="auto">
          <a:xfrm>
            <a:off x="5076056" y="2708920"/>
            <a:ext cx="1224136" cy="240364"/>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3" name="Picture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170802" y="3865006"/>
            <a:ext cx="1357225" cy="903933"/>
          </a:xfrm>
          <a:prstGeom prst="rect">
            <a:avLst/>
          </a:prstGeom>
        </p:spPr>
      </p:pic>
      <p:cxnSp>
        <p:nvCxnSpPr>
          <p:cNvPr id="15" name="Straight Connector 14"/>
          <p:cNvCxnSpPr/>
          <p:nvPr/>
        </p:nvCxnSpPr>
        <p:spPr bwMode="auto">
          <a:xfrm>
            <a:off x="5076056" y="3237316"/>
            <a:ext cx="936104" cy="69574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6" name="Picture 1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90575" y="1776249"/>
            <a:ext cx="1301700" cy="1301700"/>
          </a:xfrm>
          <a:prstGeom prst="rect">
            <a:avLst/>
          </a:prstGeom>
        </p:spPr>
      </p:pic>
      <p:pic>
        <p:nvPicPr>
          <p:cNvPr id="17" name="Picture 1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88424" y="3363365"/>
            <a:ext cx="660336" cy="1514103"/>
          </a:xfrm>
          <a:prstGeom prst="rect">
            <a:avLst/>
          </a:prstGeom>
        </p:spPr>
      </p:pic>
      <p:sp>
        <p:nvSpPr>
          <p:cNvPr id="18" name="TextBox 17"/>
          <p:cNvSpPr txBox="1"/>
          <p:nvPr/>
        </p:nvSpPr>
        <p:spPr>
          <a:xfrm>
            <a:off x="390576" y="5203188"/>
            <a:ext cx="1364240" cy="400110"/>
          </a:xfrm>
          <a:prstGeom prst="rect">
            <a:avLst/>
          </a:prstGeom>
          <a:noFill/>
        </p:spPr>
        <p:txBody>
          <a:bodyPr wrap="square" rtlCol="0">
            <a:spAutoFit/>
          </a:bodyPr>
          <a:lstStyle/>
          <a:p>
            <a:r>
              <a:rPr lang="nb-NO" dirty="0" smtClean="0"/>
              <a:t>Grunneier</a:t>
            </a:r>
            <a:endParaRPr lang="nb-NO" dirty="0"/>
          </a:p>
        </p:txBody>
      </p:sp>
      <p:cxnSp>
        <p:nvCxnSpPr>
          <p:cNvPr id="20" name="Straight Connector 19"/>
          <p:cNvCxnSpPr/>
          <p:nvPr/>
        </p:nvCxnSpPr>
        <p:spPr bwMode="auto">
          <a:xfrm>
            <a:off x="1763688" y="2622285"/>
            <a:ext cx="14401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Arrow Connector 22"/>
          <p:cNvCxnSpPr/>
          <p:nvPr/>
        </p:nvCxnSpPr>
        <p:spPr bwMode="auto">
          <a:xfrm>
            <a:off x="1763688" y="2622285"/>
            <a:ext cx="136815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5" name="Straight Arrow Connector 24"/>
          <p:cNvCxnSpPr/>
          <p:nvPr/>
        </p:nvCxnSpPr>
        <p:spPr bwMode="auto">
          <a:xfrm flipV="1">
            <a:off x="1387475" y="3237316"/>
            <a:ext cx="1744365" cy="98377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7" name="Straight Arrow Connector 26"/>
          <p:cNvCxnSpPr/>
          <p:nvPr/>
        </p:nvCxnSpPr>
        <p:spPr bwMode="auto">
          <a:xfrm flipV="1">
            <a:off x="1619672" y="3343090"/>
            <a:ext cx="1778120" cy="221404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9" name="TextBox 28"/>
          <p:cNvSpPr txBox="1"/>
          <p:nvPr/>
        </p:nvSpPr>
        <p:spPr>
          <a:xfrm>
            <a:off x="1665855" y="2684141"/>
            <a:ext cx="1487016" cy="707886"/>
          </a:xfrm>
          <a:prstGeom prst="rect">
            <a:avLst/>
          </a:prstGeom>
          <a:noFill/>
        </p:spPr>
        <p:txBody>
          <a:bodyPr wrap="square" rtlCol="0">
            <a:spAutoFit/>
          </a:bodyPr>
          <a:lstStyle/>
          <a:p>
            <a:r>
              <a:rPr lang="nb-NO" dirty="0" smtClean="0"/>
              <a:t>Rett til å produsere</a:t>
            </a:r>
            <a:endParaRPr lang="nb-NO" dirty="0"/>
          </a:p>
        </p:txBody>
      </p:sp>
      <p:cxnSp>
        <p:nvCxnSpPr>
          <p:cNvPr id="31" name="Straight Arrow Connector 30"/>
          <p:cNvCxnSpPr/>
          <p:nvPr/>
        </p:nvCxnSpPr>
        <p:spPr bwMode="auto">
          <a:xfrm flipH="1">
            <a:off x="1665855" y="3237316"/>
            <a:ext cx="2690121" cy="49188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2" name="TextBox 31"/>
          <p:cNvSpPr txBox="1"/>
          <p:nvPr/>
        </p:nvSpPr>
        <p:spPr>
          <a:xfrm>
            <a:off x="3415164" y="3538747"/>
            <a:ext cx="2114057" cy="1015663"/>
          </a:xfrm>
          <a:prstGeom prst="rect">
            <a:avLst/>
          </a:prstGeom>
          <a:noFill/>
        </p:spPr>
        <p:txBody>
          <a:bodyPr wrap="square" rtlCol="0">
            <a:spAutoFit/>
          </a:bodyPr>
          <a:lstStyle/>
          <a:p>
            <a:r>
              <a:rPr lang="nb-NO" dirty="0" smtClean="0"/>
              <a:t>Royalty/lisensavgift/produksjonsavgift</a:t>
            </a:r>
            <a:endParaRPr lang="nb-NO" dirty="0"/>
          </a:p>
        </p:txBody>
      </p:sp>
      <p:sp>
        <p:nvSpPr>
          <p:cNvPr id="33" name="TextBox 32"/>
          <p:cNvSpPr txBox="1"/>
          <p:nvPr/>
        </p:nvSpPr>
        <p:spPr>
          <a:xfrm>
            <a:off x="3369407" y="1418086"/>
            <a:ext cx="1698182" cy="707886"/>
          </a:xfrm>
          <a:prstGeom prst="rect">
            <a:avLst/>
          </a:prstGeom>
          <a:noFill/>
        </p:spPr>
        <p:txBody>
          <a:bodyPr wrap="square" rtlCol="0">
            <a:spAutoFit/>
          </a:bodyPr>
          <a:lstStyle/>
          <a:p>
            <a:r>
              <a:rPr lang="nb-NO" dirty="0" smtClean="0"/>
              <a:t>Produsent AS/Skyldner</a:t>
            </a:r>
            <a:endParaRPr lang="nb-NO" dirty="0"/>
          </a:p>
        </p:txBody>
      </p:sp>
      <p:sp>
        <p:nvSpPr>
          <p:cNvPr id="11" name="Rectangle 10"/>
          <p:cNvSpPr/>
          <p:nvPr/>
        </p:nvSpPr>
        <p:spPr bwMode="auto">
          <a:xfrm>
            <a:off x="3491880" y="5203188"/>
            <a:ext cx="3888432" cy="12501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Når er royaltykravet en massefordring/dividendefordring</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3062975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574576"/>
          </a:xfrm>
        </p:spPr>
        <p:txBody>
          <a:bodyPr/>
          <a:lstStyle/>
          <a:p>
            <a:r>
              <a:rPr lang="nb-NO" dirty="0" smtClean="0"/>
              <a:t>Deknl § 7-12</a:t>
            </a:r>
            <a:endParaRPr lang="nb-NO" dirty="0"/>
          </a:p>
        </p:txBody>
      </p:sp>
      <p:sp>
        <p:nvSpPr>
          <p:cNvPr id="3" name="Content Placeholder 2"/>
          <p:cNvSpPr>
            <a:spLocks noGrp="1"/>
          </p:cNvSpPr>
          <p:nvPr>
            <p:ph idx="1"/>
          </p:nvPr>
        </p:nvSpPr>
        <p:spPr>
          <a:xfrm>
            <a:off x="990600" y="1412776"/>
            <a:ext cx="7696200" cy="4896544"/>
          </a:xfrm>
        </p:spPr>
        <p:txBody>
          <a:bodyPr/>
          <a:lstStyle/>
          <a:p>
            <a:pPr marL="0" indent="0">
              <a:buNone/>
            </a:pPr>
            <a:r>
              <a:rPr lang="nb-NO" sz="2400" dirty="0" smtClean="0"/>
              <a:t>2 kumulative vilkår: </a:t>
            </a:r>
          </a:p>
          <a:p>
            <a:pPr marL="514350" indent="-514350">
              <a:buAutoNum type="arabicPeriod"/>
            </a:pPr>
            <a:r>
              <a:rPr lang="nb-NO" sz="2400" dirty="0" smtClean="0"/>
              <a:t>Produksjon «påbegynt før konkursåpning», jf. § 1-4 (3)</a:t>
            </a:r>
          </a:p>
          <a:p>
            <a:pPr marL="0" indent="0">
              <a:buNone/>
            </a:pPr>
            <a:r>
              <a:rPr lang="nb-NO" sz="2400" dirty="0" smtClean="0"/>
              <a:t>NOU 1972:20 side 326-327:Må vurderes i lys av avtalen. F. eks steinbrudd: Når spesialmaskiner kjøpes inn og fraktes til eiendommen.</a:t>
            </a:r>
          </a:p>
          <a:p>
            <a:pPr>
              <a:buFontTx/>
              <a:buChar char="-"/>
            </a:pPr>
            <a:r>
              <a:rPr lang="nb-NO" sz="2400" dirty="0" smtClean="0"/>
              <a:t>Bøker: Når det trykkes på «</a:t>
            </a:r>
            <a:r>
              <a:rPr lang="nb-NO" sz="2400" dirty="0" err="1" smtClean="0"/>
              <a:t>print</a:t>
            </a:r>
            <a:r>
              <a:rPr lang="nb-NO" sz="2400" dirty="0" smtClean="0"/>
              <a:t>».</a:t>
            </a:r>
          </a:p>
          <a:p>
            <a:pPr marL="514350" indent="-514350">
              <a:buAutoNum type="arabicPeriod" startAt="2"/>
            </a:pPr>
            <a:r>
              <a:rPr lang="nb-NO" sz="2400" dirty="0" smtClean="0"/>
              <a:t>«foretatt investeringer av betydning»</a:t>
            </a:r>
          </a:p>
          <a:p>
            <a:pPr marL="0" indent="0">
              <a:buNone/>
            </a:pPr>
            <a:r>
              <a:rPr lang="nb-NO" sz="2400" dirty="0" smtClean="0"/>
              <a:t>Ot. Prp. Nr. 50(1980-1981) side 190-191: 25% i hvert fall nok, avgjørende må være om investeringene må veie tungt ved vurderingen av om produksjonen fortsetter eller ikke.</a:t>
            </a:r>
          </a:p>
          <a:p>
            <a:pPr marL="0" indent="0">
              <a:buNone/>
            </a:pPr>
            <a:endParaRPr lang="nb-NO" dirty="0"/>
          </a:p>
          <a:p>
            <a:pPr marL="0" indent="0">
              <a:buNone/>
            </a:pPr>
            <a:endParaRPr lang="nb-NO" dirty="0" smtClean="0"/>
          </a:p>
          <a:p>
            <a:pPr marL="0" indent="0">
              <a:buNone/>
            </a:pPr>
            <a:endParaRPr lang="nb-NO" dirty="0" smtClean="0"/>
          </a:p>
        </p:txBody>
      </p:sp>
    </p:spTree>
    <p:extLst>
      <p:ext uri="{BB962C8B-B14F-4D97-AF65-F5344CB8AC3E}">
        <p14:creationId xmlns:p14="http://schemas.microsoft.com/office/powerpoint/2010/main" val="200107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990600" y="838200"/>
            <a:ext cx="7696200" cy="502568"/>
          </a:xfrm>
        </p:spPr>
        <p:txBody>
          <a:bodyPr/>
          <a:lstStyle/>
          <a:p>
            <a:pPr eaLnBrk="1" hangingPunct="1"/>
            <a:r>
              <a:rPr lang="nb-NO" dirty="0" smtClean="0"/>
              <a:t>Konkursdebitors kontraktsportefølje</a:t>
            </a:r>
          </a:p>
        </p:txBody>
      </p:sp>
      <p:sp>
        <p:nvSpPr>
          <p:cNvPr id="16387" name="Content Placeholder 2"/>
          <p:cNvSpPr>
            <a:spLocks noGrp="1"/>
          </p:cNvSpPr>
          <p:nvPr>
            <p:ph idx="1"/>
          </p:nvPr>
        </p:nvSpPr>
        <p:spPr>
          <a:xfrm>
            <a:off x="990600" y="1412776"/>
            <a:ext cx="7696200" cy="5400600"/>
          </a:xfrm>
        </p:spPr>
        <p:txBody>
          <a:bodyPr/>
          <a:lstStyle/>
          <a:p>
            <a:r>
              <a:rPr lang="nb-NO" dirty="0" smtClean="0"/>
              <a:t>Læringskrav: «Bobehandlingens </a:t>
            </a:r>
            <a:r>
              <a:rPr lang="nb-NO" dirty="0"/>
              <a:t>innvirkning på skyldnerens </a:t>
            </a:r>
            <a:r>
              <a:rPr lang="nb-NO" dirty="0" smtClean="0"/>
              <a:t>kontraktsforhold ..»</a:t>
            </a:r>
          </a:p>
          <a:p>
            <a:pPr>
              <a:buFontTx/>
              <a:buChar char="-"/>
            </a:pPr>
            <a:r>
              <a:rPr lang="nb-NO" dirty="0" smtClean="0"/>
              <a:t>Situasjonene og </a:t>
            </a:r>
            <a:r>
              <a:rPr lang="nb-NO" dirty="0" err="1" smtClean="0"/>
              <a:t>nokre</a:t>
            </a:r>
            <a:r>
              <a:rPr lang="nb-NO" dirty="0" smtClean="0"/>
              <a:t> utgangspunkt</a:t>
            </a:r>
          </a:p>
          <a:p>
            <a:pPr>
              <a:buFontTx/>
              <a:buChar char="-"/>
            </a:pPr>
            <a:r>
              <a:rPr lang="nb-NO" dirty="0" smtClean="0"/>
              <a:t>Situasjonen der skyldner har levert </a:t>
            </a:r>
          </a:p>
          <a:p>
            <a:pPr marL="0" indent="0" eaLnBrk="1" hangingPunct="1">
              <a:buNone/>
            </a:pPr>
            <a:r>
              <a:rPr lang="nb-NO" dirty="0" smtClean="0"/>
              <a:t>- Medkontrahentens hevingsadgang</a:t>
            </a:r>
          </a:p>
          <a:p>
            <a:pPr eaLnBrk="1" hangingPunct="1">
              <a:buFontTx/>
              <a:buChar char="-"/>
            </a:pPr>
            <a:r>
              <a:rPr lang="nb-NO" dirty="0" smtClean="0"/>
              <a:t>Boets rett til å tre inn</a:t>
            </a:r>
          </a:p>
          <a:p>
            <a:pPr eaLnBrk="1" hangingPunct="1">
              <a:buFontTx/>
              <a:buChar char="-"/>
            </a:pPr>
            <a:r>
              <a:rPr lang="nb-NO" dirty="0" smtClean="0"/>
              <a:t>Unntak</a:t>
            </a:r>
          </a:p>
          <a:p>
            <a:pPr eaLnBrk="1" hangingPunct="1">
              <a:buFontTx/>
              <a:buChar char="-"/>
            </a:pPr>
            <a:r>
              <a:rPr lang="nb-NO" dirty="0" smtClean="0"/>
              <a:t>Virkningen av inntreden</a:t>
            </a:r>
          </a:p>
          <a:p>
            <a:pPr marL="0" indent="0" eaLnBrk="1" hangingPunct="1">
              <a:buNone/>
            </a:pPr>
            <a:r>
              <a:rPr lang="nb-NO" dirty="0" smtClean="0"/>
              <a:t>- Boets ekstraordinære oppsigelsesadgang</a:t>
            </a:r>
          </a:p>
          <a:p>
            <a:pPr marL="0" indent="0" eaLnBrk="1" hangingPunct="1">
              <a:buNone/>
            </a:pPr>
            <a:r>
              <a:rPr lang="nb-NO" dirty="0" smtClean="0"/>
              <a:t>- Spesialreglene</a:t>
            </a:r>
          </a:p>
          <a:p>
            <a:pPr eaLnBrk="1" hangingPunct="1"/>
            <a:endParaRPr lang="nb-NO" dirty="0" smtClean="0"/>
          </a:p>
          <a:p>
            <a:pPr eaLnBrk="1" hangingPunct="1"/>
            <a:endParaRPr lang="nb-NO"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504056"/>
          </a:xfrm>
        </p:spPr>
        <p:txBody>
          <a:bodyPr/>
          <a:lstStyle/>
          <a:p>
            <a:r>
              <a:rPr lang="nb-NO" dirty="0" smtClean="0"/>
              <a:t>Blomsterbutikken</a:t>
            </a:r>
            <a:endParaRPr lang="nb-NO" dirty="0"/>
          </a:p>
        </p:txBody>
      </p:sp>
      <p:sp>
        <p:nvSpPr>
          <p:cNvPr id="3" name="Content Placeholder 2"/>
          <p:cNvSpPr>
            <a:spLocks noGrp="1"/>
          </p:cNvSpPr>
          <p:nvPr>
            <p:ph idx="1"/>
          </p:nvPr>
        </p:nvSpPr>
        <p:spPr>
          <a:xfrm>
            <a:off x="0" y="1052736"/>
            <a:ext cx="9144000" cy="5043264"/>
          </a:xfrm>
        </p:spPr>
        <p:txBody>
          <a:bodyPr/>
          <a:lstStyle/>
          <a:p>
            <a:pPr marL="0" indent="0">
              <a:buNone/>
            </a:pPr>
            <a:endParaRPr lang="nb-NO" dirty="0" smtClean="0"/>
          </a:p>
          <a:p>
            <a:pPr marL="0" indent="0">
              <a:buNone/>
            </a:pPr>
            <a:endParaRPr lang="nb-NO" dirty="0"/>
          </a:p>
        </p:txBody>
      </p:sp>
      <p:sp>
        <p:nvSpPr>
          <p:cNvPr id="4" name="Rectangle 3"/>
          <p:cNvSpPr/>
          <p:nvPr/>
        </p:nvSpPr>
        <p:spPr bwMode="auto">
          <a:xfrm>
            <a:off x="2771800" y="2780928"/>
            <a:ext cx="1944216" cy="4320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nb-NO" dirty="0" smtClean="0"/>
              <a:t>Blomster AS</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cxnSp>
        <p:nvCxnSpPr>
          <p:cNvPr id="6" name="Straight Connector 5"/>
          <p:cNvCxnSpPr/>
          <p:nvPr/>
        </p:nvCxnSpPr>
        <p:spPr bwMode="auto">
          <a:xfrm flipH="1" flipV="1">
            <a:off x="1691680" y="2924944"/>
            <a:ext cx="1008112"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TextBox 6"/>
          <p:cNvSpPr txBox="1"/>
          <p:nvPr/>
        </p:nvSpPr>
        <p:spPr>
          <a:xfrm>
            <a:off x="-54260" y="2596842"/>
            <a:ext cx="1800200" cy="1015663"/>
          </a:xfrm>
          <a:prstGeom prst="rect">
            <a:avLst/>
          </a:prstGeom>
          <a:noFill/>
        </p:spPr>
        <p:txBody>
          <a:bodyPr wrap="square" rtlCol="0">
            <a:spAutoFit/>
          </a:bodyPr>
          <a:lstStyle/>
          <a:p>
            <a:r>
              <a:rPr lang="nb-NO" dirty="0" smtClean="0"/>
              <a:t>Leverandøren deknl §§ 7-3, men 7-7(1)</a:t>
            </a:r>
          </a:p>
        </p:txBody>
      </p:sp>
      <p:sp>
        <p:nvSpPr>
          <p:cNvPr id="8" name="TextBox 7"/>
          <p:cNvSpPr txBox="1"/>
          <p:nvPr/>
        </p:nvSpPr>
        <p:spPr>
          <a:xfrm>
            <a:off x="5940152" y="1836208"/>
            <a:ext cx="2016224" cy="1015663"/>
          </a:xfrm>
          <a:prstGeom prst="rect">
            <a:avLst/>
          </a:prstGeom>
          <a:noFill/>
        </p:spPr>
        <p:txBody>
          <a:bodyPr wrap="square" rtlCol="0">
            <a:spAutoFit/>
          </a:bodyPr>
          <a:lstStyle/>
          <a:p>
            <a:r>
              <a:rPr lang="nb-NO" dirty="0" smtClean="0"/>
              <a:t>Kiwi, </a:t>
            </a:r>
            <a:r>
              <a:rPr lang="nb-NO" dirty="0"/>
              <a:t>deknl §§ 7-3, men </a:t>
            </a:r>
            <a:r>
              <a:rPr lang="nb-NO" dirty="0" smtClean="0"/>
              <a:t> </a:t>
            </a:r>
            <a:r>
              <a:rPr lang="nb-NO" dirty="0"/>
              <a:t>7-7(1)</a:t>
            </a:r>
          </a:p>
          <a:p>
            <a:endParaRPr lang="nb-NO" dirty="0"/>
          </a:p>
        </p:txBody>
      </p:sp>
      <p:sp>
        <p:nvSpPr>
          <p:cNvPr id="9" name="TextBox 8"/>
          <p:cNvSpPr txBox="1"/>
          <p:nvPr/>
        </p:nvSpPr>
        <p:spPr>
          <a:xfrm>
            <a:off x="6012160" y="2780928"/>
            <a:ext cx="1800200" cy="1631216"/>
          </a:xfrm>
          <a:prstGeom prst="rect">
            <a:avLst/>
          </a:prstGeom>
          <a:noFill/>
        </p:spPr>
        <p:txBody>
          <a:bodyPr wrap="square" rtlCol="0">
            <a:spAutoFit/>
          </a:bodyPr>
          <a:lstStyle/>
          <a:p>
            <a:r>
              <a:rPr lang="nb-NO" dirty="0" smtClean="0"/>
              <a:t>Kontordrift AS, </a:t>
            </a:r>
            <a:r>
              <a:rPr lang="nb-NO" dirty="0"/>
              <a:t>deknl §§ 7-3, men </a:t>
            </a:r>
            <a:r>
              <a:rPr lang="nb-NO" dirty="0" smtClean="0"/>
              <a:t> </a:t>
            </a:r>
            <a:r>
              <a:rPr lang="nb-NO" dirty="0"/>
              <a:t>7-7(1)</a:t>
            </a:r>
          </a:p>
          <a:p>
            <a:endParaRPr lang="nb-NO" dirty="0"/>
          </a:p>
        </p:txBody>
      </p:sp>
      <p:cxnSp>
        <p:nvCxnSpPr>
          <p:cNvPr id="11" name="Straight Connector 10"/>
          <p:cNvCxnSpPr/>
          <p:nvPr/>
        </p:nvCxnSpPr>
        <p:spPr bwMode="auto">
          <a:xfrm>
            <a:off x="3059832" y="1752781"/>
            <a:ext cx="0" cy="88413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1121203" y="1020600"/>
            <a:ext cx="1944216" cy="1323439"/>
          </a:xfrm>
          <a:prstGeom prst="rect">
            <a:avLst/>
          </a:prstGeom>
          <a:noFill/>
        </p:spPr>
        <p:txBody>
          <a:bodyPr wrap="square" rtlCol="0">
            <a:spAutoFit/>
          </a:bodyPr>
          <a:lstStyle/>
          <a:p>
            <a:r>
              <a:rPr lang="nb-NO" dirty="0" smtClean="0"/>
              <a:t>Kortterminal AS, </a:t>
            </a:r>
            <a:r>
              <a:rPr lang="nb-NO" dirty="0"/>
              <a:t>deknl §§ 7-3, </a:t>
            </a:r>
            <a:r>
              <a:rPr lang="nb-NO" dirty="0" smtClean="0"/>
              <a:t>men </a:t>
            </a:r>
            <a:r>
              <a:rPr lang="nb-NO" dirty="0"/>
              <a:t>7-7(1)</a:t>
            </a:r>
          </a:p>
          <a:p>
            <a:endParaRPr lang="nb-NO" dirty="0"/>
          </a:p>
        </p:txBody>
      </p:sp>
      <p:sp>
        <p:nvSpPr>
          <p:cNvPr id="13" name="TextBox 12"/>
          <p:cNvSpPr txBox="1"/>
          <p:nvPr/>
        </p:nvSpPr>
        <p:spPr>
          <a:xfrm>
            <a:off x="2612114" y="4262394"/>
            <a:ext cx="1800200" cy="1323439"/>
          </a:xfrm>
          <a:prstGeom prst="rect">
            <a:avLst/>
          </a:prstGeom>
          <a:noFill/>
        </p:spPr>
        <p:txBody>
          <a:bodyPr wrap="square" rtlCol="0">
            <a:spAutoFit/>
          </a:bodyPr>
          <a:lstStyle/>
          <a:p>
            <a:r>
              <a:rPr lang="nb-NO" dirty="0" smtClean="0"/>
              <a:t>Strøm AS, </a:t>
            </a:r>
            <a:r>
              <a:rPr lang="nb-NO" dirty="0"/>
              <a:t>deknl §§ 7-3, men 7-7(1)</a:t>
            </a:r>
          </a:p>
          <a:p>
            <a:endParaRPr lang="nb-NO" dirty="0"/>
          </a:p>
        </p:txBody>
      </p:sp>
      <p:sp>
        <p:nvSpPr>
          <p:cNvPr id="14" name="TextBox 13"/>
          <p:cNvSpPr txBox="1"/>
          <p:nvPr/>
        </p:nvSpPr>
        <p:spPr>
          <a:xfrm>
            <a:off x="3445211" y="1578858"/>
            <a:ext cx="1800200" cy="707886"/>
          </a:xfrm>
          <a:prstGeom prst="rect">
            <a:avLst/>
          </a:prstGeom>
          <a:noFill/>
        </p:spPr>
        <p:txBody>
          <a:bodyPr wrap="square" rtlCol="0">
            <a:spAutoFit/>
          </a:bodyPr>
          <a:lstStyle/>
          <a:p>
            <a:r>
              <a:rPr lang="nb-NO" dirty="0" smtClean="0"/>
              <a:t>Gårdeier, deknl § 7-10</a:t>
            </a:r>
            <a:endParaRPr lang="nb-NO" dirty="0"/>
          </a:p>
        </p:txBody>
      </p:sp>
      <p:cxnSp>
        <p:nvCxnSpPr>
          <p:cNvPr id="17" name="Straight Connector 16"/>
          <p:cNvCxnSpPr/>
          <p:nvPr/>
        </p:nvCxnSpPr>
        <p:spPr bwMode="auto">
          <a:xfrm>
            <a:off x="3851920" y="2286744"/>
            <a:ext cx="0" cy="35016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a:stCxn id="8" idx="1"/>
          </p:cNvCxnSpPr>
          <p:nvPr/>
        </p:nvCxnSpPr>
        <p:spPr bwMode="auto">
          <a:xfrm flipH="1">
            <a:off x="4838700" y="2344040"/>
            <a:ext cx="1101452" cy="36488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flipH="1">
            <a:off x="4894244" y="3068960"/>
            <a:ext cx="90189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3851920" y="3284984"/>
            <a:ext cx="0" cy="118406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TextBox 23"/>
          <p:cNvSpPr txBox="1"/>
          <p:nvPr/>
        </p:nvSpPr>
        <p:spPr>
          <a:xfrm>
            <a:off x="918592" y="4878441"/>
            <a:ext cx="1781200" cy="707886"/>
          </a:xfrm>
          <a:prstGeom prst="rect">
            <a:avLst/>
          </a:prstGeom>
          <a:noFill/>
        </p:spPr>
        <p:txBody>
          <a:bodyPr wrap="square" rtlCol="0">
            <a:spAutoFit/>
          </a:bodyPr>
          <a:lstStyle/>
          <a:p>
            <a:r>
              <a:rPr lang="nb-NO" dirty="0" smtClean="0"/>
              <a:t>Ansatte, deknl § 7-11</a:t>
            </a:r>
            <a:endParaRPr lang="nb-NO" dirty="0"/>
          </a:p>
        </p:txBody>
      </p:sp>
      <p:cxnSp>
        <p:nvCxnSpPr>
          <p:cNvPr id="26" name="Straight Connector 25"/>
          <p:cNvCxnSpPr/>
          <p:nvPr/>
        </p:nvCxnSpPr>
        <p:spPr bwMode="auto">
          <a:xfrm flipH="1">
            <a:off x="2268370" y="3413594"/>
            <a:ext cx="1034616" cy="166546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a:off x="4770276" y="3212976"/>
            <a:ext cx="1331640" cy="93610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1" name="Rectangle 30"/>
          <p:cNvSpPr/>
          <p:nvPr/>
        </p:nvSpPr>
        <p:spPr bwMode="auto">
          <a:xfrm>
            <a:off x="6124837" y="4149080"/>
            <a:ext cx="2908413" cy="25922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nb-NO" dirty="0"/>
              <a:t>Norges miljø- og </a:t>
            </a:r>
            <a:r>
              <a:rPr lang="nb-NO" dirty="0" err="1"/>
              <a:t>biovitenskapelige</a:t>
            </a:r>
            <a:r>
              <a:rPr lang="nb-NO" dirty="0"/>
              <a:t> universitet, videreutvikle plantesorter, tulipanen som aldri visner, deknl §§ 7-3, men 7-7(1) og </a:t>
            </a:r>
            <a:r>
              <a:rPr lang="nb-NO" dirty="0" smtClean="0"/>
              <a:t>7-3 (2) første punkt «avtalens art».</a:t>
            </a:r>
            <a:endParaRPr lang="nb-NO" dirty="0"/>
          </a:p>
        </p:txBody>
      </p:sp>
      <p:cxnSp>
        <p:nvCxnSpPr>
          <p:cNvPr id="33" name="Straight Connector 32"/>
          <p:cNvCxnSpPr/>
          <p:nvPr/>
        </p:nvCxnSpPr>
        <p:spPr bwMode="auto">
          <a:xfrm flipH="1">
            <a:off x="755576" y="3212976"/>
            <a:ext cx="2088232" cy="86409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Rounded Rectangle 33"/>
          <p:cNvSpPr/>
          <p:nvPr/>
        </p:nvSpPr>
        <p:spPr bwMode="auto">
          <a:xfrm>
            <a:off x="-13591" y="4086353"/>
            <a:ext cx="2481689" cy="72008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Produksjonsavtale, deknl § 7-12</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3250530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576064"/>
          </a:xfrm>
        </p:spPr>
        <p:txBody>
          <a:bodyPr/>
          <a:lstStyle/>
          <a:p>
            <a:r>
              <a:rPr lang="nb-NO" sz="1800" dirty="0" smtClean="0"/>
              <a:t>Skyldner </a:t>
            </a:r>
            <a:r>
              <a:rPr lang="nb-NO" sz="1800" dirty="0"/>
              <a:t>har levert, er inntreden et vilkår for at boet skal kunne kreve betaling?</a:t>
            </a:r>
          </a:p>
        </p:txBody>
      </p:sp>
      <p:sp>
        <p:nvSpPr>
          <p:cNvPr id="3" name="Content Placeholder 2"/>
          <p:cNvSpPr>
            <a:spLocks noGrp="1"/>
          </p:cNvSpPr>
          <p:nvPr>
            <p:ph idx="1"/>
          </p:nvPr>
        </p:nvSpPr>
        <p:spPr>
          <a:xfrm>
            <a:off x="990600" y="1124744"/>
            <a:ext cx="7696200" cy="5733256"/>
          </a:xfrm>
        </p:spPr>
        <p:txBody>
          <a:bodyPr/>
          <a:lstStyle/>
          <a:p>
            <a:pPr marL="0" indent="0">
              <a:buNone/>
            </a:pPr>
            <a:endParaRPr lang="nb-NO" sz="1100" dirty="0" smtClean="0"/>
          </a:p>
          <a:p>
            <a:pPr marL="0" indent="0">
              <a:buNone/>
            </a:pPr>
            <a:r>
              <a:rPr lang="nb-NO" sz="1400" dirty="0" smtClean="0"/>
              <a:t>Debitor har levert delvis</a:t>
            </a:r>
            <a:r>
              <a:rPr lang="nb-NO" sz="1400" dirty="0"/>
              <a:t> </a:t>
            </a:r>
            <a:r>
              <a:rPr lang="nb-NO" sz="1400" dirty="0" smtClean="0"/>
              <a:t>og på forskudd</a:t>
            </a:r>
            <a:endParaRPr lang="nb-NO" sz="1400" dirty="0"/>
          </a:p>
          <a:p>
            <a:pPr marL="0" indent="0">
              <a:buNone/>
            </a:pPr>
            <a:endParaRPr lang="nb-NO" sz="1100" dirty="0" smtClean="0"/>
          </a:p>
          <a:p>
            <a:pPr>
              <a:buFontTx/>
              <a:buChar char="-"/>
            </a:pPr>
            <a:endParaRPr lang="nb-NO" sz="1100" dirty="0"/>
          </a:p>
          <a:p>
            <a:pPr>
              <a:buFontTx/>
              <a:buChar char="-"/>
            </a:pPr>
            <a:endParaRPr lang="nb-NO" sz="1100" dirty="0" smtClean="0"/>
          </a:p>
          <a:p>
            <a:pPr>
              <a:buFontTx/>
              <a:buChar char="-"/>
            </a:pPr>
            <a:endParaRPr lang="nb-NO" sz="1100" dirty="0" smtClean="0"/>
          </a:p>
          <a:p>
            <a:pPr>
              <a:buFontTx/>
              <a:buChar char="-"/>
            </a:pPr>
            <a:r>
              <a:rPr lang="nb-NO" sz="1600" dirty="0" err="1" smtClean="0"/>
              <a:t>Forskuddbestaling</a:t>
            </a:r>
            <a:r>
              <a:rPr lang="nb-NO" sz="1600" dirty="0" smtClean="0"/>
              <a:t>: Skyldner har forskuddsbetalt (kred for naturalytelse): </a:t>
            </a:r>
            <a:r>
              <a:rPr lang="nb-NO" sz="1600" dirty="0"/>
              <a:t>Rt. 1892 side 546: </a:t>
            </a:r>
            <a:r>
              <a:rPr lang="da-DK" sz="1600" dirty="0"/>
              <a:t>boet ”</a:t>
            </a:r>
            <a:r>
              <a:rPr lang="da-DK" sz="1600" dirty="0" err="1"/>
              <a:t>faar</a:t>
            </a:r>
            <a:r>
              <a:rPr lang="da-DK" sz="1600" dirty="0"/>
              <a:t> vælge mellem </a:t>
            </a:r>
            <a:r>
              <a:rPr lang="da-DK" sz="1600" i="1" dirty="0"/>
              <a:t>enten</a:t>
            </a:r>
            <a:r>
              <a:rPr lang="da-DK" sz="1600" dirty="0"/>
              <a:t> at </a:t>
            </a:r>
            <a:r>
              <a:rPr lang="da-DK" sz="1600" dirty="0" err="1"/>
              <a:t>vedstaa</a:t>
            </a:r>
            <a:r>
              <a:rPr lang="da-DK" sz="1600" dirty="0"/>
              <a:t> Kontrakten helt ud og </a:t>
            </a:r>
            <a:r>
              <a:rPr lang="da-DK" sz="1600" dirty="0" err="1"/>
              <a:t>altsaa</a:t>
            </a:r>
            <a:r>
              <a:rPr lang="da-DK" sz="1600" dirty="0"/>
              <a:t> nyde godt af det erlagte Forskud </a:t>
            </a:r>
            <a:r>
              <a:rPr lang="da-DK" sz="1600" i="1" dirty="0"/>
              <a:t>eller</a:t>
            </a:r>
            <a:r>
              <a:rPr lang="da-DK" sz="1600" dirty="0"/>
              <a:t> at lade Kontrakten falde og </a:t>
            </a:r>
            <a:r>
              <a:rPr lang="da-DK" sz="1600" dirty="0" err="1"/>
              <a:t>saa</a:t>
            </a:r>
            <a:r>
              <a:rPr lang="da-DK" sz="1600" dirty="0"/>
              <a:t> opgive </a:t>
            </a:r>
            <a:r>
              <a:rPr lang="da-DK" sz="1600" dirty="0" err="1"/>
              <a:t>Forskudet</a:t>
            </a:r>
            <a:r>
              <a:rPr lang="da-DK" sz="1600" dirty="0"/>
              <a:t>. Boet har Valget og kan tage den Chance, det anser fordelagtigst for sig; Mere kan det efter mit </a:t>
            </a:r>
            <a:r>
              <a:rPr lang="da-DK" sz="1600" dirty="0" err="1"/>
              <a:t>Skjøn</a:t>
            </a:r>
            <a:r>
              <a:rPr lang="da-DK" sz="1600" dirty="0"/>
              <a:t> ikke forlange</a:t>
            </a:r>
            <a:r>
              <a:rPr lang="da-DK" sz="1600" dirty="0" smtClean="0"/>
              <a:t>”. </a:t>
            </a:r>
          </a:p>
          <a:p>
            <a:pPr>
              <a:buFontTx/>
              <a:buChar char="-"/>
            </a:pPr>
            <a:endParaRPr lang="da-DK" sz="1600" dirty="0" smtClean="0"/>
          </a:p>
          <a:p>
            <a:pPr>
              <a:buFontTx/>
              <a:buChar char="-"/>
            </a:pPr>
            <a:r>
              <a:rPr lang="da-DK" sz="1600" dirty="0" smtClean="0"/>
              <a:t>Skyldner er entreprenør (</a:t>
            </a:r>
            <a:r>
              <a:rPr lang="da-DK" sz="1600" dirty="0" err="1" smtClean="0"/>
              <a:t>deb</a:t>
            </a:r>
            <a:r>
              <a:rPr lang="da-DK" sz="1600" dirty="0" smtClean="0"/>
              <a:t> for </a:t>
            </a:r>
            <a:r>
              <a:rPr lang="da-DK" sz="1600" dirty="0" err="1" smtClean="0"/>
              <a:t>naturalytelse</a:t>
            </a:r>
            <a:r>
              <a:rPr lang="da-DK" sz="1600" dirty="0" smtClean="0"/>
              <a:t>): RG 1981 side 817, kan </a:t>
            </a:r>
            <a:r>
              <a:rPr lang="da-DK" sz="1600" dirty="0" err="1" smtClean="0"/>
              <a:t>kreve</a:t>
            </a:r>
            <a:r>
              <a:rPr lang="da-DK" sz="1600" dirty="0" smtClean="0"/>
              <a:t> betalt. </a:t>
            </a:r>
          </a:p>
          <a:p>
            <a:pPr>
              <a:buFontTx/>
              <a:buChar char="-"/>
            </a:pPr>
            <a:r>
              <a:rPr lang="da-DK" sz="1600" dirty="0" smtClean="0"/>
              <a:t>Skyldner er underleverandør: Le-2014-99923: ”L</a:t>
            </a:r>
            <a:r>
              <a:rPr lang="nb-NO" sz="1600" dirty="0" err="1" smtClean="0"/>
              <a:t>agmannsretten</a:t>
            </a:r>
            <a:r>
              <a:rPr lang="nb-NO" sz="1600" dirty="0" smtClean="0"/>
              <a:t> </a:t>
            </a:r>
            <a:r>
              <a:rPr lang="nb-NO" sz="1600" dirty="0"/>
              <a:t>legger imidlertid – som tingretten – til grunn at tvisten reguleres av den avtalen </a:t>
            </a:r>
            <a:r>
              <a:rPr lang="nb-NO" sz="1600" dirty="0" err="1"/>
              <a:t>Ceby</a:t>
            </a:r>
            <a:r>
              <a:rPr lang="nb-NO" sz="1600" dirty="0"/>
              <a:t> AS og Kruse Smith Entreprenør AS inngikk, og som det er redegjort for ovenfor. Boet kan gjøre gjeldende de rettigheter </a:t>
            </a:r>
            <a:r>
              <a:rPr lang="nb-NO" sz="1600" dirty="0" err="1"/>
              <a:t>Ceby</a:t>
            </a:r>
            <a:r>
              <a:rPr lang="nb-NO" sz="1600" dirty="0"/>
              <a:t> AS hadde etter </a:t>
            </a:r>
            <a:r>
              <a:rPr lang="nb-NO" sz="1600" dirty="0" smtClean="0"/>
              <a:t>avtalen»</a:t>
            </a:r>
          </a:p>
          <a:p>
            <a:pPr>
              <a:buFontTx/>
              <a:buChar char="-"/>
            </a:pPr>
            <a:r>
              <a:rPr lang="nb-NO" sz="1600" dirty="0" err="1" smtClean="0"/>
              <a:t>Rt</a:t>
            </a:r>
            <a:r>
              <a:rPr lang="nb-NO" sz="1600" dirty="0" smtClean="0"/>
              <a:t>. 1994 side 291 «</a:t>
            </a:r>
            <a:r>
              <a:rPr lang="nb-NO" sz="1600" dirty="0"/>
              <a:t>Lagmannsrettens drøftelse må sees i lys av at boet bare har fremsatt krav om kontrollrett i tilknytning til den omsetning som fant sted forut for konkursen</a:t>
            </a:r>
            <a:r>
              <a:rPr lang="nb-NO" sz="1600" dirty="0" smtClean="0"/>
              <a:t>.» Spørsmålet gjelder derfor bare om konkursboet kan tre inn i kontrollretten for å gjøre gjeldende de rettigheter som var ervervet forut for konkursåpningen.</a:t>
            </a:r>
            <a:endParaRPr lang="da-DK" sz="1600" dirty="0" smtClean="0"/>
          </a:p>
          <a:p>
            <a:pPr>
              <a:buFontTx/>
              <a:buChar char="-"/>
            </a:pPr>
            <a:endParaRPr lang="da-DK" sz="1800" dirty="0" smtClean="0"/>
          </a:p>
          <a:p>
            <a:pPr>
              <a:buFontTx/>
              <a:buChar char="-"/>
            </a:pPr>
            <a:endParaRPr lang="nb-NO" sz="1800" dirty="0"/>
          </a:p>
          <a:p>
            <a:endParaRPr lang="nb-NO" dirty="0"/>
          </a:p>
        </p:txBody>
      </p:sp>
      <p:sp>
        <p:nvSpPr>
          <p:cNvPr id="4" name="Rectangle 3"/>
          <p:cNvSpPr/>
          <p:nvPr/>
        </p:nvSpPr>
        <p:spPr bwMode="auto">
          <a:xfrm>
            <a:off x="971600" y="1700808"/>
            <a:ext cx="1872208" cy="64807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0" u="none" strike="noStrike" cap="none" normalizeH="0" baseline="0" dirty="0" smtClean="0">
                <a:ln>
                  <a:noFill/>
                </a:ln>
                <a:solidFill>
                  <a:schemeClr val="tx1"/>
                </a:solidFill>
                <a:effectLst/>
                <a:latin typeface="Arial" charset="0"/>
                <a:ea typeface="ヒラギノ角ゴ Pro W3" charset="-128"/>
                <a:cs typeface="ヒラギノ角ゴ Pro W3" charset="-128"/>
              </a:rPr>
              <a:t>Skyldner</a:t>
            </a:r>
            <a:endParaRPr kumimoji="0" lang="nb-NO" sz="18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cxnSp>
        <p:nvCxnSpPr>
          <p:cNvPr id="6" name="Straight Arrow Connector 5"/>
          <p:cNvCxnSpPr/>
          <p:nvPr/>
        </p:nvCxnSpPr>
        <p:spPr bwMode="auto">
          <a:xfrm>
            <a:off x="2699792" y="2060848"/>
            <a:ext cx="72008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 name="Straight Connector 7"/>
          <p:cNvCxnSpPr/>
          <p:nvPr/>
        </p:nvCxnSpPr>
        <p:spPr bwMode="auto">
          <a:xfrm>
            <a:off x="2987824" y="177281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Arrow Connector 9"/>
          <p:cNvCxnSpPr/>
          <p:nvPr/>
        </p:nvCxnSpPr>
        <p:spPr bwMode="auto">
          <a:xfrm flipH="1">
            <a:off x="3131840" y="1916832"/>
            <a:ext cx="57606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 name="Rectangle 10"/>
          <p:cNvSpPr/>
          <p:nvPr/>
        </p:nvSpPr>
        <p:spPr bwMode="auto">
          <a:xfrm>
            <a:off x="3709206" y="1772816"/>
            <a:ext cx="1008112" cy="57606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0" u="none" strike="noStrike" cap="none" normalizeH="0" baseline="0" dirty="0" smtClean="0">
                <a:ln>
                  <a:noFill/>
                </a:ln>
                <a:solidFill>
                  <a:schemeClr val="tx1"/>
                </a:solidFill>
                <a:effectLst/>
                <a:latin typeface="Arial" charset="0"/>
                <a:ea typeface="ヒラギノ角ゴ Pro W3" charset="-128"/>
                <a:cs typeface="ヒラギノ角ゴ Pro W3" charset="-128"/>
              </a:rPr>
              <a:t>Medkontrahent</a:t>
            </a:r>
            <a:endParaRPr kumimoji="0" lang="nb-NO" sz="18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344806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358552"/>
          </a:xfrm>
        </p:spPr>
        <p:txBody>
          <a:bodyPr/>
          <a:lstStyle/>
          <a:p>
            <a:r>
              <a:rPr lang="nb-NO" dirty="0" smtClean="0"/>
              <a:t>Medkontrahentens hevingsadgang</a:t>
            </a:r>
            <a:endParaRPr lang="nb-NO" dirty="0"/>
          </a:p>
        </p:txBody>
      </p:sp>
      <p:sp>
        <p:nvSpPr>
          <p:cNvPr id="3" name="Content Placeholder 2"/>
          <p:cNvSpPr>
            <a:spLocks noGrp="1"/>
          </p:cNvSpPr>
          <p:nvPr>
            <p:ph idx="1"/>
          </p:nvPr>
        </p:nvSpPr>
        <p:spPr>
          <a:xfrm>
            <a:off x="467544" y="1196752"/>
            <a:ext cx="8219256" cy="4899248"/>
          </a:xfrm>
        </p:spPr>
        <p:txBody>
          <a:bodyPr/>
          <a:lstStyle/>
          <a:p>
            <a:pPr marL="0" indent="0">
              <a:buNone/>
            </a:pPr>
            <a:r>
              <a:rPr lang="nb-NO" i="1" dirty="0" smtClean="0"/>
              <a:t>1. Heving på grunn av «avtalens art», jf. </a:t>
            </a:r>
            <a:r>
              <a:rPr lang="nb-NO" i="1" dirty="0" err="1" smtClean="0"/>
              <a:t>deknl</a:t>
            </a:r>
            <a:r>
              <a:rPr lang="nb-NO" i="1" dirty="0" smtClean="0"/>
              <a:t> § 7-3 (2), sml. § 7-1 og «vedkommende rettsforholds egenart».</a:t>
            </a:r>
          </a:p>
          <a:p>
            <a:pPr marL="0" indent="0">
              <a:buNone/>
            </a:pPr>
            <a:r>
              <a:rPr lang="nb-NO" i="1" dirty="0" smtClean="0"/>
              <a:t>2. Boet vil tre inn, men klarer ikke å oppfylle avtalen i medhold av § 7-5, jf. § 7-7 første ledd.</a:t>
            </a:r>
          </a:p>
          <a:p>
            <a:pPr marL="0" indent="0">
              <a:buNone/>
            </a:pPr>
            <a:r>
              <a:rPr lang="nb-NO" i="1" dirty="0" smtClean="0"/>
              <a:t>3. Boet trer inn i avtalen, </a:t>
            </a:r>
            <a:r>
              <a:rPr lang="nb-NO" i="1" dirty="0"/>
              <a:t>men </a:t>
            </a:r>
            <a:r>
              <a:rPr lang="nb-NO" i="1" dirty="0" smtClean="0"/>
              <a:t>klarer ikke å </a:t>
            </a:r>
            <a:r>
              <a:rPr lang="nb-NO" i="1" dirty="0"/>
              <a:t>stille sikkerhet i medhold av § 7-5, jf. § 7-7 første ledd</a:t>
            </a:r>
            <a:r>
              <a:rPr lang="nb-NO" i="1" dirty="0" smtClean="0"/>
              <a:t>.</a:t>
            </a:r>
          </a:p>
          <a:p>
            <a:pPr marL="0" indent="0">
              <a:buNone/>
            </a:pPr>
            <a:r>
              <a:rPr lang="nb-NO" i="1" dirty="0" smtClean="0"/>
              <a:t>4. Mislighold fra skyldnerens side «som ikke står i direkte sammenheng med insolvensen», jf. § 7-7 (1) siste punktum</a:t>
            </a:r>
            <a:endParaRPr lang="nb-NO" i="1" dirty="0"/>
          </a:p>
          <a:p>
            <a:pPr marL="0" indent="0">
              <a:buNone/>
            </a:pPr>
            <a:endParaRPr lang="nb-NO" dirty="0"/>
          </a:p>
        </p:txBody>
      </p:sp>
    </p:spTree>
    <p:extLst>
      <p:ext uri="{BB962C8B-B14F-4D97-AF65-F5344CB8AC3E}">
        <p14:creationId xmlns:p14="http://schemas.microsoft.com/office/powerpoint/2010/main" val="1921734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1006624"/>
          </a:xfrm>
        </p:spPr>
        <p:txBody>
          <a:bodyPr/>
          <a:lstStyle/>
          <a:p>
            <a:r>
              <a:rPr lang="nb-NO" b="0" dirty="0"/>
              <a:t>Deknl § 7-3 </a:t>
            </a:r>
            <a:r>
              <a:rPr lang="nb-NO" i="1" dirty="0"/>
              <a:t>Konkursboets rett til å tre inn i skyldnerens </a:t>
            </a:r>
            <a:r>
              <a:rPr lang="nb-NO" i="1" dirty="0" smtClean="0"/>
              <a:t>avtaler</a:t>
            </a:r>
            <a:endParaRPr lang="nb-NO" dirty="0"/>
          </a:p>
        </p:txBody>
      </p:sp>
      <p:sp>
        <p:nvSpPr>
          <p:cNvPr id="3" name="Content Placeholder 2"/>
          <p:cNvSpPr>
            <a:spLocks noGrp="1"/>
          </p:cNvSpPr>
          <p:nvPr>
            <p:ph idx="1"/>
          </p:nvPr>
        </p:nvSpPr>
        <p:spPr/>
        <p:txBody>
          <a:bodyPr/>
          <a:lstStyle/>
          <a:p>
            <a:r>
              <a:rPr lang="nb-NO" sz="2400" dirty="0" smtClean="0"/>
              <a:t>Avtalerettslig utgangspunkt: debitorbytte krever samtykke. </a:t>
            </a:r>
          </a:p>
          <a:p>
            <a:r>
              <a:rPr lang="nb-NO" sz="2400" dirty="0" smtClean="0"/>
              <a:t>Formål med valgfri inntredelsesrett</a:t>
            </a:r>
          </a:p>
          <a:p>
            <a:pPr>
              <a:buFontTx/>
              <a:buChar char="-"/>
            </a:pPr>
            <a:r>
              <a:rPr lang="nb-NO" sz="2400" dirty="0" smtClean="0"/>
              <a:t>Rasjonell avvikling</a:t>
            </a:r>
          </a:p>
          <a:p>
            <a:pPr>
              <a:buFontTx/>
              <a:buChar char="-"/>
            </a:pPr>
            <a:r>
              <a:rPr lang="nb-NO" sz="2400" dirty="0" smtClean="0"/>
              <a:t>Utnytte verdiene til skyldnerens kontraktsportefølje</a:t>
            </a:r>
          </a:p>
          <a:p>
            <a:pPr>
              <a:buFontTx/>
              <a:buChar char="-"/>
            </a:pPr>
            <a:r>
              <a:rPr lang="nb-NO" sz="2400" dirty="0" smtClean="0"/>
              <a:t>Muliggjøre videre drift, «</a:t>
            </a:r>
            <a:r>
              <a:rPr lang="nb-NO" sz="2400" dirty="0" err="1" smtClean="0"/>
              <a:t>going</a:t>
            </a:r>
            <a:r>
              <a:rPr lang="nb-NO" sz="2400" dirty="0" smtClean="0"/>
              <a:t> </a:t>
            </a:r>
            <a:r>
              <a:rPr lang="nb-NO" sz="2400" dirty="0" err="1" smtClean="0"/>
              <a:t>concern</a:t>
            </a:r>
            <a:r>
              <a:rPr lang="nb-NO" sz="2400" dirty="0" smtClean="0"/>
              <a:t>»</a:t>
            </a:r>
          </a:p>
          <a:p>
            <a:r>
              <a:rPr lang="nb-NO" sz="2400" dirty="0" smtClean="0"/>
              <a:t>Vilkår for inntreden</a:t>
            </a:r>
          </a:p>
          <a:p>
            <a:pPr>
              <a:buFontTx/>
              <a:buChar char="-"/>
            </a:pPr>
            <a:r>
              <a:rPr lang="nb-NO" sz="2400" dirty="0" smtClean="0"/>
              <a:t>Gjensidig bindene og gyldig inngått avtale</a:t>
            </a:r>
          </a:p>
          <a:p>
            <a:pPr marL="0" indent="0">
              <a:buNone/>
            </a:pPr>
            <a:endParaRPr lang="nb-NO" sz="1800" dirty="0" smtClean="0"/>
          </a:p>
        </p:txBody>
      </p:sp>
    </p:spTree>
    <p:extLst>
      <p:ext uri="{BB962C8B-B14F-4D97-AF65-F5344CB8AC3E}">
        <p14:creationId xmlns:p14="http://schemas.microsoft.com/office/powerpoint/2010/main" val="3799179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432048"/>
          </a:xfrm>
        </p:spPr>
        <p:txBody>
          <a:bodyPr/>
          <a:lstStyle/>
          <a:p>
            <a:r>
              <a:rPr lang="nb-NO" dirty="0" smtClean="0"/>
              <a:t>Delvis inntreden, </a:t>
            </a:r>
            <a:r>
              <a:rPr lang="nb-NO" dirty="0" err="1" smtClean="0"/>
              <a:t>deknl</a:t>
            </a:r>
            <a:r>
              <a:rPr lang="nb-NO" dirty="0" smtClean="0"/>
              <a:t> § 7-4 (2)</a:t>
            </a:r>
            <a:endParaRPr lang="nb-NO" dirty="0"/>
          </a:p>
        </p:txBody>
      </p:sp>
      <p:sp>
        <p:nvSpPr>
          <p:cNvPr id="3" name="Content Placeholder 2"/>
          <p:cNvSpPr>
            <a:spLocks noGrp="1"/>
          </p:cNvSpPr>
          <p:nvPr>
            <p:ph idx="1"/>
          </p:nvPr>
        </p:nvSpPr>
        <p:spPr>
          <a:xfrm>
            <a:off x="990600" y="1124744"/>
            <a:ext cx="7696200" cy="4971256"/>
          </a:xfrm>
        </p:spPr>
        <p:txBody>
          <a:bodyPr/>
          <a:lstStyle/>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a:p>
        </p:txBody>
      </p:sp>
      <p:sp>
        <p:nvSpPr>
          <p:cNvPr id="6" name="Rectangle 5"/>
          <p:cNvSpPr/>
          <p:nvPr/>
        </p:nvSpPr>
        <p:spPr bwMode="auto">
          <a:xfrm>
            <a:off x="990600" y="1669129"/>
            <a:ext cx="648072" cy="4320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7" name="Rectangle 6"/>
          <p:cNvSpPr/>
          <p:nvPr/>
        </p:nvSpPr>
        <p:spPr bwMode="auto">
          <a:xfrm>
            <a:off x="945096" y="2276872"/>
            <a:ext cx="648072" cy="4320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8" name="Rectangle 7"/>
          <p:cNvSpPr/>
          <p:nvPr/>
        </p:nvSpPr>
        <p:spPr bwMode="auto">
          <a:xfrm>
            <a:off x="895048" y="2996952"/>
            <a:ext cx="648072" cy="4320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9" name="TextBox 8"/>
          <p:cNvSpPr txBox="1"/>
          <p:nvPr/>
        </p:nvSpPr>
        <p:spPr>
          <a:xfrm>
            <a:off x="582960" y="5085184"/>
            <a:ext cx="1540768" cy="400110"/>
          </a:xfrm>
          <a:prstGeom prst="rect">
            <a:avLst/>
          </a:prstGeom>
          <a:noFill/>
        </p:spPr>
        <p:txBody>
          <a:bodyPr wrap="square" rtlCol="0">
            <a:spAutoFit/>
          </a:bodyPr>
          <a:lstStyle/>
          <a:p>
            <a:r>
              <a:rPr lang="nb-NO" dirty="0" smtClean="0"/>
              <a:t>Leverandør</a:t>
            </a:r>
            <a:endParaRPr lang="nb-NO" dirty="0"/>
          </a:p>
        </p:txBody>
      </p:sp>
      <p:cxnSp>
        <p:nvCxnSpPr>
          <p:cNvPr id="11" name="Straight Connector 10"/>
          <p:cNvCxnSpPr/>
          <p:nvPr/>
        </p:nvCxnSpPr>
        <p:spPr bwMode="auto">
          <a:xfrm flipH="1">
            <a:off x="3131840" y="1340768"/>
            <a:ext cx="72008" cy="432048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2843808" y="6096000"/>
            <a:ext cx="1728192" cy="400110"/>
          </a:xfrm>
          <a:prstGeom prst="rect">
            <a:avLst/>
          </a:prstGeom>
          <a:noFill/>
        </p:spPr>
        <p:txBody>
          <a:bodyPr wrap="square" rtlCol="0">
            <a:spAutoFit/>
          </a:bodyPr>
          <a:lstStyle/>
          <a:p>
            <a:r>
              <a:rPr lang="nb-NO" dirty="0" smtClean="0"/>
              <a:t>Beslagstiden</a:t>
            </a:r>
            <a:endParaRPr lang="nb-NO" dirty="0"/>
          </a:p>
        </p:txBody>
      </p:sp>
      <p:sp>
        <p:nvSpPr>
          <p:cNvPr id="13" name="TextBox 12"/>
          <p:cNvSpPr txBox="1"/>
          <p:nvPr/>
        </p:nvSpPr>
        <p:spPr>
          <a:xfrm>
            <a:off x="6228184" y="4732913"/>
            <a:ext cx="1368152" cy="400110"/>
          </a:xfrm>
          <a:prstGeom prst="rect">
            <a:avLst/>
          </a:prstGeom>
          <a:noFill/>
        </p:spPr>
        <p:txBody>
          <a:bodyPr wrap="square" rtlCol="0">
            <a:spAutoFit/>
          </a:bodyPr>
          <a:lstStyle/>
          <a:p>
            <a:r>
              <a:rPr lang="nb-NO" dirty="0" smtClean="0"/>
              <a:t>Skyldner</a:t>
            </a:r>
            <a:endParaRPr lang="nb-NO" dirty="0"/>
          </a:p>
        </p:txBody>
      </p:sp>
      <p:cxnSp>
        <p:nvCxnSpPr>
          <p:cNvPr id="15" name="Straight Arrow Connector 14"/>
          <p:cNvCxnSpPr/>
          <p:nvPr/>
        </p:nvCxnSpPr>
        <p:spPr bwMode="auto">
          <a:xfrm>
            <a:off x="1763688" y="1844824"/>
            <a:ext cx="417646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7" name="Straight Arrow Connector 16"/>
          <p:cNvCxnSpPr/>
          <p:nvPr/>
        </p:nvCxnSpPr>
        <p:spPr bwMode="auto">
          <a:xfrm>
            <a:off x="1763688" y="2564904"/>
            <a:ext cx="108012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9" name="Straight Arrow Connector 18"/>
          <p:cNvCxnSpPr/>
          <p:nvPr/>
        </p:nvCxnSpPr>
        <p:spPr bwMode="auto">
          <a:xfrm>
            <a:off x="1638672" y="3212976"/>
            <a:ext cx="113312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5" name="Straight Arrow Connector 24"/>
          <p:cNvCxnSpPr/>
          <p:nvPr/>
        </p:nvCxnSpPr>
        <p:spPr bwMode="auto">
          <a:xfrm flipH="1">
            <a:off x="2267744" y="1556792"/>
            <a:ext cx="352839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6" name="TextBox 25"/>
          <p:cNvSpPr txBox="1"/>
          <p:nvPr/>
        </p:nvSpPr>
        <p:spPr>
          <a:xfrm>
            <a:off x="6012160" y="1340768"/>
            <a:ext cx="1584176" cy="707886"/>
          </a:xfrm>
          <a:prstGeom prst="rect">
            <a:avLst/>
          </a:prstGeom>
          <a:noFill/>
        </p:spPr>
        <p:txBody>
          <a:bodyPr wrap="square" rtlCol="0">
            <a:spAutoFit/>
          </a:bodyPr>
          <a:lstStyle/>
          <a:p>
            <a:r>
              <a:rPr lang="nb-NO" dirty="0" smtClean="0"/>
              <a:t>Dividende, §7-2.</a:t>
            </a:r>
            <a:endParaRPr lang="nb-NO" dirty="0"/>
          </a:p>
        </p:txBody>
      </p:sp>
      <p:cxnSp>
        <p:nvCxnSpPr>
          <p:cNvPr id="28" name="Straight Arrow Connector 27"/>
          <p:cNvCxnSpPr/>
          <p:nvPr/>
        </p:nvCxnSpPr>
        <p:spPr bwMode="auto">
          <a:xfrm flipH="1">
            <a:off x="2339752" y="2420888"/>
            <a:ext cx="331236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9" name="Rectangle 28"/>
          <p:cNvSpPr/>
          <p:nvPr/>
        </p:nvSpPr>
        <p:spPr bwMode="auto">
          <a:xfrm>
            <a:off x="5940152" y="2078507"/>
            <a:ext cx="1512168" cy="113446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0" u="none" strike="noStrike" cap="none" normalizeH="0" baseline="0" dirty="0" smtClean="0">
                <a:ln>
                  <a:noFill/>
                </a:ln>
                <a:solidFill>
                  <a:schemeClr val="tx1"/>
                </a:solidFill>
                <a:effectLst/>
                <a:latin typeface="Arial" charset="0"/>
                <a:ea typeface="ヒラギノ角ゴ Pro W3" charset="-128"/>
                <a:cs typeface="ヒラギノ角ゴ Pro W3" charset="-128"/>
              </a:rPr>
              <a:t>Inntreden og forpliktet fult ut, §7-3 og § 7-4 (2)</a:t>
            </a:r>
            <a:endParaRPr kumimoji="0" lang="nb-NO" sz="18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cxnSp>
        <p:nvCxnSpPr>
          <p:cNvPr id="31" name="Straight Arrow Connector 30"/>
          <p:cNvCxnSpPr/>
          <p:nvPr/>
        </p:nvCxnSpPr>
        <p:spPr bwMode="auto">
          <a:xfrm flipH="1">
            <a:off x="1831152" y="3378379"/>
            <a:ext cx="117567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2" name="Rectangle 31"/>
          <p:cNvSpPr/>
          <p:nvPr/>
        </p:nvSpPr>
        <p:spPr bwMode="auto">
          <a:xfrm>
            <a:off x="5436096" y="3284983"/>
            <a:ext cx="1944216" cy="104781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Trer ikke inn i ytelsen sendes i retur, § 7-9</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383558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288032"/>
          </a:xfrm>
        </p:spPr>
        <p:txBody>
          <a:bodyPr/>
          <a:lstStyle/>
          <a:p>
            <a:r>
              <a:rPr lang="nb-NO" sz="2000" dirty="0" smtClean="0"/>
              <a:t>Virkning av inntreden, hovedregel og unntak</a:t>
            </a:r>
            <a:endParaRPr lang="nb-NO" sz="2000" dirty="0"/>
          </a:p>
        </p:txBody>
      </p:sp>
      <p:sp>
        <p:nvSpPr>
          <p:cNvPr id="3" name="Content Placeholder 2"/>
          <p:cNvSpPr>
            <a:spLocks noGrp="1"/>
          </p:cNvSpPr>
          <p:nvPr>
            <p:ph idx="1"/>
          </p:nvPr>
        </p:nvSpPr>
        <p:spPr>
          <a:xfrm>
            <a:off x="990600" y="980728"/>
            <a:ext cx="7696200" cy="5115272"/>
          </a:xfrm>
        </p:spPr>
        <p:txBody>
          <a:bodyPr/>
          <a:lstStyle/>
          <a:p>
            <a:pPr marL="0" indent="0">
              <a:buNone/>
            </a:pPr>
            <a:r>
              <a:rPr lang="nb-NO" sz="1900" dirty="0" smtClean="0"/>
              <a:t>Hovedregel: Boet blir forpliktet på avtalens vilkår, jf. </a:t>
            </a:r>
            <a:r>
              <a:rPr lang="nb-NO" sz="1900" dirty="0" err="1" smtClean="0"/>
              <a:t>deknl</a:t>
            </a:r>
            <a:r>
              <a:rPr lang="nb-NO" sz="1900" dirty="0" smtClean="0"/>
              <a:t> 7-4 (1)»Trer </a:t>
            </a:r>
            <a:r>
              <a:rPr lang="nb-NO" sz="1900" dirty="0"/>
              <a:t>konkursboet inn i skyldnerens avtale, blir det berettiget og forpliktet på avtalens vilkår. Den annen parts fordring dekkes som </a:t>
            </a:r>
            <a:r>
              <a:rPr lang="nb-NO" sz="1900" dirty="0" smtClean="0"/>
              <a:t>massefordring.»</a:t>
            </a:r>
          </a:p>
          <a:p>
            <a:pPr marL="0" indent="0">
              <a:buNone/>
            </a:pPr>
            <a:endParaRPr lang="nb-NO" sz="1900" dirty="0" smtClean="0"/>
          </a:p>
          <a:p>
            <a:pPr marL="0" indent="0">
              <a:buNone/>
            </a:pPr>
            <a:r>
              <a:rPr lang="nb-NO" sz="1900" dirty="0" smtClean="0"/>
              <a:t>Unntak: Boet kan si opp avtalen ved sedvanemessig varsel eller med tre måneders varsel, jf. </a:t>
            </a:r>
            <a:r>
              <a:rPr lang="nb-NO" sz="1900" dirty="0" err="1" smtClean="0"/>
              <a:t>deknl</a:t>
            </a:r>
            <a:r>
              <a:rPr lang="nb-NO" sz="1900" dirty="0" smtClean="0"/>
              <a:t> 7-6 (1) siste punktum.</a:t>
            </a:r>
          </a:p>
          <a:p>
            <a:pPr marL="0" indent="0">
              <a:buNone/>
            </a:pPr>
            <a:endParaRPr lang="nb-NO" sz="1900" dirty="0" smtClean="0"/>
          </a:p>
          <a:p>
            <a:pPr marL="0" indent="0">
              <a:buNone/>
            </a:pPr>
            <a:r>
              <a:rPr lang="nb-NO" sz="1900" dirty="0" smtClean="0"/>
              <a:t>Presisering av unntaket: </a:t>
            </a:r>
            <a:r>
              <a:rPr lang="nb-NO" sz="1900" dirty="0"/>
              <a:t>Ekstraordinær oppsigelse etter første ledd griper ikke inn i den annen parts rett i den utstrekning den er beskyttet ved tinglysing eller på annen tilsvarende </a:t>
            </a:r>
            <a:r>
              <a:rPr lang="nb-NO" sz="1900" dirty="0" smtClean="0"/>
              <a:t>måte, jf. </a:t>
            </a:r>
            <a:r>
              <a:rPr lang="nb-NO" sz="1900" dirty="0" err="1" smtClean="0"/>
              <a:t>deknl</a:t>
            </a:r>
            <a:r>
              <a:rPr lang="nb-NO" sz="1900" dirty="0" smtClean="0"/>
              <a:t> § 7-6</a:t>
            </a:r>
            <a:r>
              <a:rPr lang="nb-NO" sz="1900" baseline="30000" dirty="0" smtClean="0"/>
              <a:t>​</a:t>
            </a:r>
          </a:p>
          <a:p>
            <a:pPr marL="0" indent="0">
              <a:buNone/>
            </a:pPr>
            <a:endParaRPr lang="nb-NO" sz="1900" dirty="0" smtClean="0"/>
          </a:p>
          <a:p>
            <a:pPr marL="0" indent="0">
              <a:buNone/>
            </a:pPr>
            <a:r>
              <a:rPr lang="nb-NO" sz="1900" dirty="0" smtClean="0"/>
              <a:t>Boet må respektere avtalte rettigheter som har fått rettsvern, rettsvernede avtaleforpliktelser kan ikke sies opp.</a:t>
            </a:r>
          </a:p>
          <a:p>
            <a:pPr marL="0" indent="0">
              <a:buNone/>
            </a:pPr>
            <a:r>
              <a:rPr lang="nb-NO" sz="1900" dirty="0" smtClean="0"/>
              <a:t>Heftelser som boet må respektere, tingl § 23, § 12, sjøloven § 25 jf. § 20, burettslagsloven § 6-11 jf. § 6-2 og </a:t>
            </a:r>
            <a:r>
              <a:rPr lang="nb-NO" sz="1900" dirty="0" err="1" smtClean="0"/>
              <a:t>luftl</a:t>
            </a:r>
            <a:r>
              <a:rPr lang="nb-NO" sz="1900" dirty="0" smtClean="0"/>
              <a:t> § 3-31 jf. § 3-22.</a:t>
            </a:r>
          </a:p>
          <a:p>
            <a:pPr marL="0" indent="0">
              <a:buNone/>
            </a:pPr>
            <a:endParaRPr lang="nb-NO" sz="1800" dirty="0"/>
          </a:p>
          <a:p>
            <a:pPr marL="0" indent="0">
              <a:buNone/>
            </a:pPr>
            <a:endParaRPr lang="nb-NO" sz="1800" dirty="0" smtClean="0"/>
          </a:p>
          <a:p>
            <a:pPr marL="0" indent="0">
              <a:buNone/>
            </a:pPr>
            <a:endParaRPr lang="nb-NO" sz="1800" dirty="0"/>
          </a:p>
          <a:p>
            <a:pPr marL="0" indent="0">
              <a:buNone/>
            </a:pPr>
            <a:endParaRPr lang="nb-NO" sz="1800" dirty="0"/>
          </a:p>
        </p:txBody>
      </p:sp>
    </p:spTree>
    <p:extLst>
      <p:ext uri="{BB962C8B-B14F-4D97-AF65-F5344CB8AC3E}">
        <p14:creationId xmlns:p14="http://schemas.microsoft.com/office/powerpoint/2010/main" val="83063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Mellomtilfelle, immaterialrettslisenser</a:t>
            </a:r>
            <a:endParaRPr lang="nb-NO" dirty="0"/>
          </a:p>
        </p:txBody>
      </p:sp>
      <p:sp>
        <p:nvSpPr>
          <p:cNvPr id="3" name="Content Placeholder 2"/>
          <p:cNvSpPr>
            <a:spLocks noGrp="1"/>
          </p:cNvSpPr>
          <p:nvPr>
            <p:ph idx="1"/>
          </p:nvPr>
        </p:nvSpPr>
        <p:spPr/>
        <p:txBody>
          <a:bodyPr/>
          <a:lstStyle/>
          <a:p>
            <a:pPr marL="0" indent="0">
              <a:buNone/>
            </a:pPr>
            <a:endParaRPr lang="nb-NO" dirty="0" smtClean="0"/>
          </a:p>
          <a:p>
            <a:pPr marL="0" indent="0">
              <a:buNone/>
            </a:pPr>
            <a:endParaRPr lang="nb-NO" dirty="0"/>
          </a:p>
          <a:p>
            <a:pPr marL="0" indent="0">
              <a:buNone/>
            </a:pPr>
            <a:endParaRPr lang="nb-NO" dirty="0"/>
          </a:p>
        </p:txBody>
      </p:sp>
      <p:sp>
        <p:nvSpPr>
          <p:cNvPr id="4" name="Rectangle 3"/>
          <p:cNvSpPr/>
          <p:nvPr/>
        </p:nvSpPr>
        <p:spPr bwMode="auto">
          <a:xfrm>
            <a:off x="1331640" y="2780928"/>
            <a:ext cx="1656184" cy="7920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Patenthaver/skyldner</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5" name="Rectangle 4"/>
          <p:cNvSpPr/>
          <p:nvPr/>
        </p:nvSpPr>
        <p:spPr bwMode="auto">
          <a:xfrm>
            <a:off x="4932040" y="2708920"/>
            <a:ext cx="2376264" cy="64807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Lisenstaker</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cxnSp>
        <p:nvCxnSpPr>
          <p:cNvPr id="7" name="Straight Arrow Connector 6"/>
          <p:cNvCxnSpPr/>
          <p:nvPr/>
        </p:nvCxnSpPr>
        <p:spPr bwMode="auto">
          <a:xfrm flipH="1">
            <a:off x="3059832" y="2708920"/>
            <a:ext cx="165618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TextBox 7"/>
          <p:cNvSpPr txBox="1"/>
          <p:nvPr/>
        </p:nvSpPr>
        <p:spPr>
          <a:xfrm>
            <a:off x="3347864" y="2060848"/>
            <a:ext cx="1584176" cy="400110"/>
          </a:xfrm>
          <a:prstGeom prst="rect">
            <a:avLst/>
          </a:prstGeom>
          <a:noFill/>
        </p:spPr>
        <p:txBody>
          <a:bodyPr wrap="square" rtlCol="0">
            <a:spAutoFit/>
          </a:bodyPr>
          <a:lstStyle/>
          <a:p>
            <a:r>
              <a:rPr lang="nb-NO" dirty="0" smtClean="0"/>
              <a:t>Lisensavgift</a:t>
            </a:r>
            <a:endParaRPr lang="nb-NO" dirty="0"/>
          </a:p>
        </p:txBody>
      </p:sp>
      <p:cxnSp>
        <p:nvCxnSpPr>
          <p:cNvPr id="10" name="Straight Arrow Connector 9"/>
          <p:cNvCxnSpPr/>
          <p:nvPr/>
        </p:nvCxnSpPr>
        <p:spPr bwMode="auto">
          <a:xfrm>
            <a:off x="3131840" y="3068960"/>
            <a:ext cx="1584176"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 name="TextBox 10"/>
          <p:cNvSpPr txBox="1"/>
          <p:nvPr/>
        </p:nvSpPr>
        <p:spPr>
          <a:xfrm>
            <a:off x="2555776" y="3532864"/>
            <a:ext cx="3960440" cy="2554545"/>
          </a:xfrm>
          <a:prstGeom prst="rect">
            <a:avLst/>
          </a:prstGeom>
          <a:noFill/>
        </p:spPr>
        <p:txBody>
          <a:bodyPr wrap="square" rtlCol="0">
            <a:spAutoFit/>
          </a:bodyPr>
          <a:lstStyle/>
          <a:p>
            <a:r>
              <a:rPr lang="nb-NO" dirty="0" smtClean="0"/>
              <a:t>Rett til å utnytte immaterialretten, rettsvern etter </a:t>
            </a:r>
            <a:r>
              <a:rPr lang="nb-NO" dirty="0" err="1" smtClean="0"/>
              <a:t>patentl</a:t>
            </a:r>
            <a:r>
              <a:rPr lang="nb-NO" dirty="0" smtClean="0"/>
              <a:t> § 44a (1) og (4)</a:t>
            </a:r>
          </a:p>
          <a:p>
            <a:r>
              <a:rPr lang="nb-NO" dirty="0" smtClean="0"/>
              <a:t>Bidra til videreutvikling</a:t>
            </a:r>
          </a:p>
          <a:p>
            <a:r>
              <a:rPr lang="nb-NO" dirty="0" smtClean="0"/>
              <a:t>Bidra med </a:t>
            </a:r>
            <a:r>
              <a:rPr lang="nb-NO" dirty="0" err="1" smtClean="0"/>
              <a:t>know-how</a:t>
            </a:r>
            <a:endParaRPr lang="nb-NO" dirty="0" smtClean="0"/>
          </a:p>
          <a:p>
            <a:r>
              <a:rPr lang="nb-NO" dirty="0" smtClean="0"/>
              <a:t>Konfidensialitet</a:t>
            </a:r>
          </a:p>
          <a:p>
            <a:r>
              <a:rPr lang="nb-NO" dirty="0" smtClean="0"/>
              <a:t>Eksklusivitet</a:t>
            </a:r>
          </a:p>
          <a:p>
            <a:endParaRPr lang="nb-NO" dirty="0"/>
          </a:p>
        </p:txBody>
      </p:sp>
    </p:spTree>
    <p:extLst>
      <p:ext uri="{BB962C8B-B14F-4D97-AF65-F5344CB8AC3E}">
        <p14:creationId xmlns:p14="http://schemas.microsoft.com/office/powerpoint/2010/main" val="2034530276"/>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Powerpointmail</Template>
  <TotalTime>795</TotalTime>
  <Words>1713</Words>
  <Application>Microsoft Office PowerPoint</Application>
  <PresentationFormat>On-screen Show (4:3)</PresentationFormat>
  <Paragraphs>144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Ｐゴシック</vt:lpstr>
      <vt:lpstr>Arial</vt:lpstr>
      <vt:lpstr>Calibri</vt:lpstr>
      <vt:lpstr>ヒラギノ角ゴ Pro W3</vt:lpstr>
      <vt:lpstr>Blank Presentation</vt:lpstr>
      <vt:lpstr>Film 8</vt:lpstr>
      <vt:lpstr>Konkursdebitors kontraktsportefølje</vt:lpstr>
      <vt:lpstr>Blomsterbutikken</vt:lpstr>
      <vt:lpstr>Skyldner har levert, er inntreden et vilkår for at boet skal kunne kreve betaling?</vt:lpstr>
      <vt:lpstr>Medkontrahentens hevingsadgang</vt:lpstr>
      <vt:lpstr>Deknl § 7-3 Konkursboets rett til å tre inn i skyldnerens avtaler</vt:lpstr>
      <vt:lpstr>Delvis inntreden, deknl § 7-4 (2)</vt:lpstr>
      <vt:lpstr>Virkning av inntreden, hovedregel og unntak</vt:lpstr>
      <vt:lpstr>Mellomtilfelle, immaterialrettslisenser</vt:lpstr>
      <vt:lpstr>§ 7-3 (2) unntaket «avtalens art»</vt:lpstr>
      <vt:lpstr>Typetilfeller</vt:lpstr>
      <vt:lpstr>Typetilfelle hevingsklausul</vt:lpstr>
      <vt:lpstr>Typetilfelle hevingsklausul</vt:lpstr>
      <vt:lpstr>Typetilfelle hevingsklausul</vt:lpstr>
      <vt:lpstr>Når kommer unntaket «avtalens art» til anvendelse</vt:lpstr>
      <vt:lpstr>Virkningen av at boet ikke trer inn</vt:lpstr>
      <vt:lpstr>Deknl § 7-12</vt:lpstr>
      <vt:lpstr>Deknl § 7-12</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Morten Smedal Nadheim</dc:creator>
  <cp:lastModifiedBy>Morten Smedal Nadheim</cp:lastModifiedBy>
  <cp:revision>48</cp:revision>
  <dcterms:created xsi:type="dcterms:W3CDTF">2020-09-23T11:20:16Z</dcterms:created>
  <dcterms:modified xsi:type="dcterms:W3CDTF">2020-09-28T20:13:12Z</dcterms:modified>
</cp:coreProperties>
</file>